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61"/>
  </p:notesMasterIdLst>
  <p:sldIdLst>
    <p:sldId id="394" r:id="rId3"/>
    <p:sldId id="365" r:id="rId4"/>
    <p:sldId id="296" r:id="rId5"/>
    <p:sldId id="364" r:id="rId6"/>
    <p:sldId id="314" r:id="rId7"/>
    <p:sldId id="392" r:id="rId8"/>
    <p:sldId id="568" r:id="rId9"/>
    <p:sldId id="571" r:id="rId10"/>
    <p:sldId id="361" r:id="rId11"/>
    <p:sldId id="588" r:id="rId12"/>
    <p:sldId id="578" r:id="rId13"/>
    <p:sldId id="540" r:id="rId14"/>
    <p:sldId id="577" r:id="rId15"/>
    <p:sldId id="580" r:id="rId16"/>
    <p:sldId id="584" r:id="rId17"/>
    <p:sldId id="586" r:id="rId18"/>
    <p:sldId id="587" r:id="rId19"/>
    <p:sldId id="525" r:id="rId20"/>
    <p:sldId id="526" r:id="rId21"/>
    <p:sldId id="536" r:id="rId22"/>
    <p:sldId id="581" r:id="rId23"/>
    <p:sldId id="602" r:id="rId24"/>
    <p:sldId id="535" r:id="rId25"/>
    <p:sldId id="537" r:id="rId26"/>
    <p:sldId id="538" r:id="rId27"/>
    <p:sldId id="582" r:id="rId28"/>
    <p:sldId id="570" r:id="rId29"/>
    <p:sldId id="583" r:id="rId30"/>
    <p:sldId id="367" r:id="rId31"/>
    <p:sldId id="533" r:id="rId32"/>
    <p:sldId id="534" r:id="rId33"/>
    <p:sldId id="585" r:id="rId34"/>
    <p:sldId id="528" r:id="rId35"/>
    <p:sldId id="527" r:id="rId36"/>
    <p:sldId id="371" r:id="rId37"/>
    <p:sldId id="595" r:id="rId38"/>
    <p:sldId id="370" r:id="rId39"/>
    <p:sldId id="567" r:id="rId40"/>
    <p:sldId id="351" r:id="rId41"/>
    <p:sldId id="531" r:id="rId42"/>
    <p:sldId id="545" r:id="rId43"/>
    <p:sldId id="543" r:id="rId44"/>
    <p:sldId id="603" r:id="rId45"/>
    <p:sldId id="544" r:id="rId46"/>
    <p:sldId id="590" r:id="rId47"/>
    <p:sldId id="591" r:id="rId48"/>
    <p:sldId id="594" r:id="rId49"/>
    <p:sldId id="592" r:id="rId50"/>
    <p:sldId id="596" r:id="rId51"/>
    <p:sldId id="598" r:id="rId52"/>
    <p:sldId id="600" r:id="rId53"/>
    <p:sldId id="599" r:id="rId54"/>
    <p:sldId id="601" r:id="rId55"/>
    <p:sldId id="541" r:id="rId56"/>
    <p:sldId id="579" r:id="rId57"/>
    <p:sldId id="542" r:id="rId58"/>
    <p:sldId id="589" r:id="rId59"/>
    <p:sldId id="369" r:id="rId6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initials="B" lastIdx="2" clrIdx="0">
    <p:extLst>
      <p:ext uri="{19B8F6BF-5375-455C-9EA6-DF929625EA0E}">
        <p15:presenceInfo xmlns:p15="http://schemas.microsoft.com/office/powerpoint/2012/main" userId="S::pontefb@ferris.edu::a587c457-e196-405f-ba02-d4783eb4c4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E8D0D0"/>
    <a:srgbClr val="C0504D"/>
    <a:srgbClr val="8C3836"/>
    <a:srgbClr val="D31145"/>
    <a:srgbClr val="FCBB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81635" autoAdjust="0"/>
  </p:normalViewPr>
  <p:slideViewPr>
    <p:cSldViewPr snapToGrid="0" snapToObjects="1">
      <p:cViewPr varScale="1">
        <p:scale>
          <a:sx n="124" d="100"/>
          <a:sy n="124" d="100"/>
        </p:scale>
        <p:origin x="1092" y="10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0E5FB-14D5-B648-B87E-2F7D5A451F74}" type="datetimeFigureOut">
              <a:rPr lang="en-US" smtClean="0"/>
              <a:t>5/6/2022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1161B-AA8A-C742-92F8-8202F937AFAD}" type="slidenum">
              <a:rPr lang="en-US" smtClean="0"/>
              <a:t>‹#›</a:t>
            </a:fld>
            <a:endParaRPr lang="en-US"/>
          </a:p>
        </p:txBody>
      </p:sp>
    </p:spTree>
    <p:extLst>
      <p:ext uri="{BB962C8B-B14F-4D97-AF65-F5344CB8AC3E}">
        <p14:creationId xmlns:p14="http://schemas.microsoft.com/office/powerpoint/2010/main" val="6443185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CDI, resistance and lack of initial cure is not the primary issue. While resistance can occur, it is rare. Instead, we concern ourselves with recurrence. So, innovations and advancements in CDI management are targeting a decreased rate of recurrence.</a:t>
            </a:r>
          </a:p>
          <a:p>
            <a:endParaRPr lang="en-US" dirty="0"/>
          </a:p>
          <a:p>
            <a:r>
              <a:rPr lang="en-US" dirty="0"/>
              <a:t>15 to 50% is a pretty big range for recurrence, and that depends on whether the patient has risk factors or not (advanced age, several previous cases of recurrent CDI, etc.).</a:t>
            </a:r>
          </a:p>
        </p:txBody>
      </p:sp>
      <p:sp>
        <p:nvSpPr>
          <p:cNvPr id="4" name="Slide Number Placeholder 3"/>
          <p:cNvSpPr>
            <a:spLocks noGrp="1"/>
          </p:cNvSpPr>
          <p:nvPr>
            <p:ph type="sldNum" sz="quarter" idx="5"/>
          </p:nvPr>
        </p:nvSpPr>
        <p:spPr/>
        <p:txBody>
          <a:bodyPr/>
          <a:lstStyle/>
          <a:p>
            <a:fld id="{4681161B-AA8A-C742-92F8-8202F937AFAD}" type="slidenum">
              <a:rPr lang="en-US" smtClean="0"/>
              <a:t>5</a:t>
            </a:fld>
            <a:endParaRPr lang="en-US"/>
          </a:p>
        </p:txBody>
      </p:sp>
    </p:spTree>
    <p:extLst>
      <p:ext uri="{BB962C8B-B14F-4D97-AF65-F5344CB8AC3E}">
        <p14:creationId xmlns:p14="http://schemas.microsoft.com/office/powerpoint/2010/main" val="335406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this a normal and acceptable thing to do? Should the authors of guidelines be running their own statistical analysis (again, not peer reviewed) in order to promote the use of one medication over another? </a:t>
            </a:r>
          </a:p>
        </p:txBody>
      </p:sp>
      <p:sp>
        <p:nvSpPr>
          <p:cNvPr id="4" name="Slide Number Placeholder 3"/>
          <p:cNvSpPr>
            <a:spLocks noGrp="1"/>
          </p:cNvSpPr>
          <p:nvPr>
            <p:ph type="sldNum" sz="quarter" idx="5"/>
          </p:nvPr>
        </p:nvSpPr>
        <p:spPr/>
        <p:txBody>
          <a:bodyPr/>
          <a:lstStyle/>
          <a:p>
            <a:fld id="{4681161B-AA8A-C742-92F8-8202F937AFAD}" type="slidenum">
              <a:rPr lang="en-US" smtClean="0"/>
              <a:t>16</a:t>
            </a:fld>
            <a:endParaRPr lang="en-US"/>
          </a:p>
        </p:txBody>
      </p:sp>
    </p:spTree>
    <p:extLst>
      <p:ext uri="{BB962C8B-B14F-4D97-AF65-F5344CB8AC3E}">
        <p14:creationId xmlns:p14="http://schemas.microsoft.com/office/powerpoint/2010/main" val="3546740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2 studies were available for the 2018 IDSA guidelines and helped make fidaxomicin a recommendation equal to vancomycin for initial CDI. The second 2 studies are new to the 2021 guidelines and helped the IDSA decide that fidaxomicin should be recommended over vancomycin. We’ll look into these in further detail.</a:t>
            </a:r>
          </a:p>
          <a:p>
            <a:endParaRPr lang="en-US" dirty="0"/>
          </a:p>
          <a:p>
            <a:r>
              <a:rPr lang="en-US" dirty="0"/>
              <a:t>One thing I want to point out, that I think gets ignored about this literature (especially in the IDSA guidelines), is that these studies did not exclusively include patients with initial CDI. Every single one of these studies accepted patients who had an episode of CDI in the past 3 months. It is unclear how many of those patients had a case of CDI in the past 8 weeks, but it was likely a fair number of them did. In all of these studies between 15-20% </a:t>
            </a:r>
          </a:p>
        </p:txBody>
      </p:sp>
      <p:sp>
        <p:nvSpPr>
          <p:cNvPr id="4" name="Slide Number Placeholder 3"/>
          <p:cNvSpPr>
            <a:spLocks noGrp="1"/>
          </p:cNvSpPr>
          <p:nvPr>
            <p:ph type="sldNum" sz="quarter" idx="5"/>
          </p:nvPr>
        </p:nvSpPr>
        <p:spPr/>
        <p:txBody>
          <a:bodyPr/>
          <a:lstStyle/>
          <a:p>
            <a:fld id="{4681161B-AA8A-C742-92F8-8202F937AFAD}" type="slidenum">
              <a:rPr lang="en-US" smtClean="0"/>
              <a:t>17</a:t>
            </a:fld>
            <a:endParaRPr lang="en-US"/>
          </a:p>
        </p:txBody>
      </p:sp>
    </p:spTree>
    <p:extLst>
      <p:ext uri="{BB962C8B-B14F-4D97-AF65-F5344CB8AC3E}">
        <p14:creationId xmlns:p14="http://schemas.microsoft.com/office/powerpoint/2010/main" val="3929552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CDI guidelines cite the previous studies that contributed to them recognizing fidaxomicin as a possible 1</a:t>
            </a:r>
            <a:r>
              <a:rPr lang="en-US" baseline="30000" dirty="0"/>
              <a:t>st</a:t>
            </a:r>
            <a:r>
              <a:rPr lang="en-US" dirty="0"/>
              <a:t> line agent along with vancomycin. These guidelines also cite 2 new RCTs that are used to support fidaxomicin use OVER vancomycin. Let’s briefly take a look at these studies in further detail.</a:t>
            </a:r>
          </a:p>
        </p:txBody>
      </p:sp>
      <p:sp>
        <p:nvSpPr>
          <p:cNvPr id="4" name="Slide Number Placeholder 3"/>
          <p:cNvSpPr>
            <a:spLocks noGrp="1"/>
          </p:cNvSpPr>
          <p:nvPr>
            <p:ph type="sldNum" sz="quarter" idx="5"/>
          </p:nvPr>
        </p:nvSpPr>
        <p:spPr/>
        <p:txBody>
          <a:bodyPr/>
          <a:lstStyle/>
          <a:p>
            <a:fld id="{4681161B-AA8A-C742-92F8-8202F937AFAD}" type="slidenum">
              <a:rPr lang="en-US" smtClean="0"/>
              <a:t>18</a:t>
            </a:fld>
            <a:endParaRPr lang="en-US"/>
          </a:p>
        </p:txBody>
      </p:sp>
    </p:spTree>
    <p:extLst>
      <p:ext uri="{BB962C8B-B14F-4D97-AF65-F5344CB8AC3E}">
        <p14:creationId xmlns:p14="http://schemas.microsoft.com/office/powerpoint/2010/main" val="3665303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baseline characteristics were similar between groups. Of note, while the majority of patients did not have a recurrent episode of CDI, some of them did. This is not ideal when we are trying to use this study to justify fidaxomicin for use initial CDI over vancomycin.</a:t>
            </a:r>
          </a:p>
          <a:p>
            <a:endParaRPr lang="en-US" dirty="0"/>
          </a:p>
          <a:p>
            <a:r>
              <a:rPr lang="en-US" dirty="0"/>
              <a:t>Also of note, the fidaxomicin used in this study is pulsed fidaxomicin, not a normal regimen. Again, this is not routinely done for initial fidaxomicin.</a:t>
            </a:r>
          </a:p>
        </p:txBody>
      </p:sp>
      <p:sp>
        <p:nvSpPr>
          <p:cNvPr id="4" name="Slide Number Placeholder 3"/>
          <p:cNvSpPr>
            <a:spLocks noGrp="1"/>
          </p:cNvSpPr>
          <p:nvPr>
            <p:ph type="sldNum" sz="quarter" idx="5"/>
          </p:nvPr>
        </p:nvSpPr>
        <p:spPr/>
        <p:txBody>
          <a:bodyPr/>
          <a:lstStyle/>
          <a:p>
            <a:fld id="{4681161B-AA8A-C742-92F8-8202F937AFAD}" type="slidenum">
              <a:rPr lang="en-US" smtClean="0"/>
              <a:t>19</a:t>
            </a:fld>
            <a:endParaRPr lang="en-US"/>
          </a:p>
        </p:txBody>
      </p:sp>
    </p:spTree>
    <p:extLst>
      <p:ext uri="{BB962C8B-B14F-4D97-AF65-F5344CB8AC3E}">
        <p14:creationId xmlns:p14="http://schemas.microsoft.com/office/powerpoint/2010/main" val="4208851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better sustained cure at 30-days (and 90-days) in this study, but again, I want to stress that pulsed fidaxomicin is not what is routinely done for initial CDI patients. Also, that is not what is recommended per the guidelines at this time for initial CDI. That with how ~20% of patients had recurrence CDI makes this study had poor external validity.</a:t>
            </a:r>
          </a:p>
        </p:txBody>
      </p:sp>
      <p:sp>
        <p:nvSpPr>
          <p:cNvPr id="4" name="Slide Number Placeholder 3"/>
          <p:cNvSpPr>
            <a:spLocks noGrp="1"/>
          </p:cNvSpPr>
          <p:nvPr>
            <p:ph type="sldNum" sz="quarter" idx="5"/>
          </p:nvPr>
        </p:nvSpPr>
        <p:spPr/>
        <p:txBody>
          <a:bodyPr/>
          <a:lstStyle/>
          <a:p>
            <a:fld id="{4681161B-AA8A-C742-92F8-8202F937AFAD}" type="slidenum">
              <a:rPr lang="en-US" smtClean="0"/>
              <a:t>20</a:t>
            </a:fld>
            <a:endParaRPr lang="en-US"/>
          </a:p>
        </p:txBody>
      </p:sp>
    </p:spTree>
    <p:extLst>
      <p:ext uri="{BB962C8B-B14F-4D97-AF65-F5344CB8AC3E}">
        <p14:creationId xmlns:p14="http://schemas.microsoft.com/office/powerpoint/2010/main" val="3088045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better sustained cure at 30-days (and 90-days) in this study, but again, I want to stress that pulsed fidaxomicin is not what is routinely done for initial CDI patients. Also, that is not what is recommended per the guidelines at this time for initial CDI. That with how ~20% of patients had recurrence CDI makes this study had poor external validity.</a:t>
            </a:r>
          </a:p>
        </p:txBody>
      </p:sp>
      <p:sp>
        <p:nvSpPr>
          <p:cNvPr id="4" name="Slide Number Placeholder 3"/>
          <p:cNvSpPr>
            <a:spLocks noGrp="1"/>
          </p:cNvSpPr>
          <p:nvPr>
            <p:ph type="sldNum" sz="quarter" idx="5"/>
          </p:nvPr>
        </p:nvSpPr>
        <p:spPr/>
        <p:txBody>
          <a:bodyPr/>
          <a:lstStyle/>
          <a:p>
            <a:fld id="{4681161B-AA8A-C742-92F8-8202F937AFAD}" type="slidenum">
              <a:rPr lang="en-US" smtClean="0"/>
              <a:t>21</a:t>
            </a:fld>
            <a:endParaRPr lang="en-US"/>
          </a:p>
        </p:txBody>
      </p:sp>
    </p:spTree>
    <p:extLst>
      <p:ext uri="{BB962C8B-B14F-4D97-AF65-F5344CB8AC3E}">
        <p14:creationId xmlns:p14="http://schemas.microsoft.com/office/powerpoint/2010/main" val="5901141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2 studies were available for the 2018 IDSA guidelines and helped make fidaxomicin a recommendation equal to vancomycin for initial CDI. The second 2 studies are new to the 2021 guidelines and helped the IDSA decide that fidaxomicin should be recommended over vancomycin. We’ll look into these in further detail.</a:t>
            </a:r>
          </a:p>
          <a:p>
            <a:endParaRPr lang="en-US" dirty="0"/>
          </a:p>
          <a:p>
            <a:r>
              <a:rPr lang="en-US" dirty="0"/>
              <a:t>One thing I want to point out, that I think gets ignored about this literature (especially in the IDSA guidelines), is that these studies did not exclusively include patients with initial CDI. Every single one of these studies accepted patients who had an episode of CDI in the past 3 months. It is unclear how many of those patients had a case of CDI in the past 8 weeks, but it was likely a fair number of them did. In all of these studies between 15-20% </a:t>
            </a:r>
          </a:p>
        </p:txBody>
      </p:sp>
      <p:sp>
        <p:nvSpPr>
          <p:cNvPr id="4" name="Slide Number Placeholder 3"/>
          <p:cNvSpPr>
            <a:spLocks noGrp="1"/>
          </p:cNvSpPr>
          <p:nvPr>
            <p:ph type="sldNum" sz="quarter" idx="5"/>
          </p:nvPr>
        </p:nvSpPr>
        <p:spPr/>
        <p:txBody>
          <a:bodyPr/>
          <a:lstStyle/>
          <a:p>
            <a:fld id="{4681161B-AA8A-C742-92F8-8202F937AFAD}" type="slidenum">
              <a:rPr lang="en-US" smtClean="0"/>
              <a:t>22</a:t>
            </a:fld>
            <a:endParaRPr lang="en-US"/>
          </a:p>
        </p:txBody>
      </p:sp>
    </p:spTree>
    <p:extLst>
      <p:ext uri="{BB962C8B-B14F-4D97-AF65-F5344CB8AC3E}">
        <p14:creationId xmlns:p14="http://schemas.microsoft.com/office/powerpoint/2010/main" val="256129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newer RCT comparing fidaxomicin to vancomycin.</a:t>
            </a:r>
          </a:p>
        </p:txBody>
      </p:sp>
      <p:sp>
        <p:nvSpPr>
          <p:cNvPr id="4" name="Slide Number Placeholder 3"/>
          <p:cNvSpPr>
            <a:spLocks noGrp="1"/>
          </p:cNvSpPr>
          <p:nvPr>
            <p:ph type="sldNum" sz="quarter" idx="5"/>
          </p:nvPr>
        </p:nvSpPr>
        <p:spPr/>
        <p:txBody>
          <a:bodyPr/>
          <a:lstStyle/>
          <a:p>
            <a:fld id="{4681161B-AA8A-C742-92F8-8202F937AFAD}" type="slidenum">
              <a:rPr lang="en-US" smtClean="0"/>
              <a:t>23</a:t>
            </a:fld>
            <a:endParaRPr lang="en-US"/>
          </a:p>
        </p:txBody>
      </p:sp>
    </p:spTree>
    <p:extLst>
      <p:ext uri="{BB962C8B-B14F-4D97-AF65-F5344CB8AC3E}">
        <p14:creationId xmlns:p14="http://schemas.microsoft.com/office/powerpoint/2010/main" val="2996497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24</a:t>
            </a:fld>
            <a:endParaRPr lang="en-US"/>
          </a:p>
        </p:txBody>
      </p:sp>
    </p:spTree>
    <p:extLst>
      <p:ext uri="{BB962C8B-B14F-4D97-AF65-F5344CB8AC3E}">
        <p14:creationId xmlns:p14="http://schemas.microsoft.com/office/powerpoint/2010/main" val="1611700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results to </a:t>
            </a:r>
            <a:r>
              <a:rPr lang="en-US" dirty="0" err="1"/>
              <a:t>Mikoma</a:t>
            </a:r>
            <a:r>
              <a:rPr lang="en-US" dirty="0"/>
              <a:t> et al. Note that the denominator for recurrence at follow-up is different because it is only including patients who did have cure at end of treatment (EOT).</a:t>
            </a:r>
          </a:p>
          <a:p>
            <a:endParaRPr lang="en-US" dirty="0"/>
          </a:p>
          <a:p>
            <a:r>
              <a:rPr lang="en-US" dirty="0"/>
              <a:t>Of note, there are no statistically significant differences between the groups. As this was a non-inferiority trial, we need to look at the top confidence interval for global cure. Since the non-inferiority margin was set at 10% and the interval reached above 10%, non-inferiority was not demonstrated. </a:t>
            </a:r>
          </a:p>
          <a:p>
            <a:endParaRPr lang="en-US" dirty="0"/>
          </a:p>
          <a:p>
            <a:r>
              <a:rPr lang="en-US" dirty="0"/>
              <a:t>There is a trend towards recurrence decreased at follow-up with fidaxomicin, but this was not statistically significant. This study was also not designed to demonstrate superiority.</a:t>
            </a:r>
          </a:p>
        </p:txBody>
      </p:sp>
      <p:sp>
        <p:nvSpPr>
          <p:cNvPr id="4" name="Slide Number Placeholder 3"/>
          <p:cNvSpPr>
            <a:spLocks noGrp="1"/>
          </p:cNvSpPr>
          <p:nvPr>
            <p:ph type="sldNum" sz="quarter" idx="5"/>
          </p:nvPr>
        </p:nvSpPr>
        <p:spPr/>
        <p:txBody>
          <a:bodyPr/>
          <a:lstStyle/>
          <a:p>
            <a:fld id="{4681161B-AA8A-C742-92F8-8202F937AFAD}" type="slidenum">
              <a:rPr lang="en-US" smtClean="0"/>
              <a:t>25</a:t>
            </a:fld>
            <a:endParaRPr lang="en-US"/>
          </a:p>
        </p:txBody>
      </p:sp>
    </p:spTree>
    <p:extLst>
      <p:ext uri="{BB962C8B-B14F-4D97-AF65-F5344CB8AC3E}">
        <p14:creationId xmlns:p14="http://schemas.microsoft.com/office/powerpoint/2010/main" val="168772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7</a:t>
            </a:fld>
            <a:endParaRPr lang="en-US"/>
          </a:p>
        </p:txBody>
      </p:sp>
    </p:spTree>
    <p:extLst>
      <p:ext uri="{BB962C8B-B14F-4D97-AF65-F5344CB8AC3E}">
        <p14:creationId xmlns:p14="http://schemas.microsoft.com/office/powerpoint/2010/main" val="39026908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26</a:t>
            </a:fld>
            <a:endParaRPr lang="en-US"/>
          </a:p>
        </p:txBody>
      </p:sp>
    </p:spTree>
    <p:extLst>
      <p:ext uri="{BB962C8B-B14F-4D97-AF65-F5344CB8AC3E}">
        <p14:creationId xmlns:p14="http://schemas.microsoft.com/office/powerpoint/2010/main" val="2992768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Let’s return to the IDSA’s combination of the results on these studies. While the IDSA’s analysis looks very compelling, when you peel back the layers of the studies they actually included, it leaves a LOT to be desired. When evaluating this, you need to evaluate it in a similar manner to meta-analyses. You need to look at the actual studies to determine if they are high quality. If you are putting in bad data, the results you get out will also be flawed.</a:t>
            </a:r>
          </a:p>
        </p:txBody>
      </p:sp>
      <p:sp>
        <p:nvSpPr>
          <p:cNvPr id="4" name="Slide Number Placeholder 3"/>
          <p:cNvSpPr>
            <a:spLocks noGrp="1"/>
          </p:cNvSpPr>
          <p:nvPr>
            <p:ph type="sldNum" sz="quarter" idx="5"/>
          </p:nvPr>
        </p:nvSpPr>
        <p:spPr/>
        <p:txBody>
          <a:bodyPr/>
          <a:lstStyle/>
          <a:p>
            <a:fld id="{4681161B-AA8A-C742-92F8-8202F937AFAD}" type="slidenum">
              <a:rPr lang="en-US" smtClean="0"/>
              <a:t>27</a:t>
            </a:fld>
            <a:endParaRPr lang="en-US"/>
          </a:p>
        </p:txBody>
      </p:sp>
    </p:spTree>
    <p:extLst>
      <p:ext uri="{BB962C8B-B14F-4D97-AF65-F5344CB8AC3E}">
        <p14:creationId xmlns:p14="http://schemas.microsoft.com/office/powerpoint/2010/main" val="2849506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While the IDSA’s analysis looks very compelling, when you peel back the layers of the studies they actually included, it leaves a LOT to be desired. When evaluating this, you need to evaluate it in a similar manner to meta-analyses. You need to look at the actual studies to determine if they are high quality. If you are putting in bad data, the results you get out will also be flawed.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Of note, this data DOES include the EXTEND trial, which utilized a fidaxomicin taper, which is NOT what is recommended by the guidelines and also is not routinely used in initial CDI. ALSO, remember that 15-20% of the patients included in this analysis had recurrent CDI. I would argue the results of this analysis are willfully ignorant at best and purposefully misleading at worst.</a:t>
            </a:r>
          </a:p>
          <a:p>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28</a:t>
            </a:fld>
            <a:endParaRPr lang="en-US"/>
          </a:p>
        </p:txBody>
      </p:sp>
    </p:spTree>
    <p:extLst>
      <p:ext uri="{BB962C8B-B14F-4D97-AF65-F5344CB8AC3E}">
        <p14:creationId xmlns:p14="http://schemas.microsoft.com/office/powerpoint/2010/main" val="223918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Pharmacoeconomic studies are hard to create and even harder to evaluate. They require a lot of estimating. You need to estimate how often a negative outcome will occur. You then must estimate how much each one of those outcomes cost. Then, you need to estimate how many quality-adjusted life years (QALYs) the average patient saves. Then you need to estimate how much money you think a QALY is worth. Needless to say, there is a lot of bias that is hard to eliminate no matter how neutral of a party is conducting the study. Also, it’s important to note here that these studies are all assuming that fidaxomicin reduces rates of recurrence for CDI, which, as we just discussed, has not clearly been established.</a:t>
            </a:r>
          </a:p>
          <a:p>
            <a:endParaRPr lang="en-US" dirty="0"/>
          </a:p>
          <a:p>
            <a:r>
              <a:rPr lang="en-US" dirty="0"/>
              <a:t>Of note here, these studies are assuming that fidaxomicin causes a significant decrease in recurrence. Based on the last 2 studies we looked at, I’m not sure you can confidently say that for the recommended fidaxomicin dosing of 100 mg bid.</a:t>
            </a:r>
          </a:p>
        </p:txBody>
      </p:sp>
      <p:sp>
        <p:nvSpPr>
          <p:cNvPr id="4" name="Slide Number Placeholder 3"/>
          <p:cNvSpPr>
            <a:spLocks noGrp="1"/>
          </p:cNvSpPr>
          <p:nvPr>
            <p:ph type="sldNum" sz="quarter" idx="5"/>
          </p:nvPr>
        </p:nvSpPr>
        <p:spPr/>
        <p:txBody>
          <a:bodyPr/>
          <a:lstStyle/>
          <a:p>
            <a:fld id="{4681161B-AA8A-C742-92F8-8202F937AFAD}" type="slidenum">
              <a:rPr lang="en-US" smtClean="0"/>
              <a:t>29</a:t>
            </a:fld>
            <a:endParaRPr lang="en-US"/>
          </a:p>
        </p:txBody>
      </p:sp>
    </p:spTree>
    <p:extLst>
      <p:ext uri="{BB962C8B-B14F-4D97-AF65-F5344CB8AC3E}">
        <p14:creationId xmlns:p14="http://schemas.microsoft.com/office/powerpoint/2010/main" val="36810357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reported risk factors that puts someone at high risk for C. difficile recurrence. Given the high price of fidaxomicin, I would recommend reserving it for the time being to high risk patients. With that said, there are no studies looking at whether fidaxomicin is more effective in these populations compared to vancomycin.</a:t>
            </a:r>
          </a:p>
        </p:txBody>
      </p:sp>
      <p:sp>
        <p:nvSpPr>
          <p:cNvPr id="4" name="Slide Number Placeholder 3"/>
          <p:cNvSpPr>
            <a:spLocks noGrp="1"/>
          </p:cNvSpPr>
          <p:nvPr>
            <p:ph type="sldNum" sz="quarter" idx="5"/>
          </p:nvPr>
        </p:nvSpPr>
        <p:spPr/>
        <p:txBody>
          <a:bodyPr/>
          <a:lstStyle/>
          <a:p>
            <a:fld id="{4681161B-AA8A-C742-92F8-8202F937AFAD}" type="slidenum">
              <a:rPr lang="en-US" smtClean="0"/>
              <a:t>30</a:t>
            </a:fld>
            <a:endParaRPr lang="en-US"/>
          </a:p>
        </p:txBody>
      </p:sp>
    </p:spTree>
    <p:extLst>
      <p:ext uri="{BB962C8B-B14F-4D97-AF65-F5344CB8AC3E}">
        <p14:creationId xmlns:p14="http://schemas.microsoft.com/office/powerpoint/2010/main" val="1181762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reported risk factors that puts someone at high risk for C. difficile recurrence. Given the high price of fidaxomicin, I would recommend reserving it for the time being to high risk patients. With that said, there are no studies looking at whether fidaxomicin is more effective in these populations compared to vancomycin.</a:t>
            </a:r>
          </a:p>
        </p:txBody>
      </p:sp>
      <p:sp>
        <p:nvSpPr>
          <p:cNvPr id="4" name="Slide Number Placeholder 3"/>
          <p:cNvSpPr>
            <a:spLocks noGrp="1"/>
          </p:cNvSpPr>
          <p:nvPr>
            <p:ph type="sldNum" sz="quarter" idx="5"/>
          </p:nvPr>
        </p:nvSpPr>
        <p:spPr/>
        <p:txBody>
          <a:bodyPr/>
          <a:lstStyle/>
          <a:p>
            <a:fld id="{4681161B-AA8A-C742-92F8-8202F937AFAD}" type="slidenum">
              <a:rPr lang="en-US" smtClean="0"/>
              <a:t>31</a:t>
            </a:fld>
            <a:endParaRPr lang="en-US"/>
          </a:p>
        </p:txBody>
      </p:sp>
    </p:spTree>
    <p:extLst>
      <p:ext uri="{BB962C8B-B14F-4D97-AF65-F5344CB8AC3E}">
        <p14:creationId xmlns:p14="http://schemas.microsoft.com/office/powerpoint/2010/main" val="1115693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studies that are evaluated by the authors here. These names may look familiar, and that’s because they are! These are the first 3 studies that were used in the IDSA’s analysis of fidaxomicin for the treatment of initial CDI.</a:t>
            </a:r>
          </a:p>
          <a:p>
            <a:endParaRPr lang="en-US" dirty="0"/>
          </a:p>
          <a:p>
            <a:r>
              <a:rPr lang="en-US" dirty="0"/>
              <a:t>We unfortunately do not have time to dissect any of these studies in terms of </a:t>
            </a:r>
            <a:r>
              <a:rPr lang="en-US" dirty="0" err="1"/>
              <a:t>rCDI</a:t>
            </a:r>
            <a:r>
              <a:rPr lang="en-US" dirty="0"/>
              <a:t> treatment. I think the argument to use fidaxomicin for </a:t>
            </a:r>
            <a:r>
              <a:rPr lang="en-US" dirty="0" err="1"/>
              <a:t>rCDI</a:t>
            </a:r>
            <a:r>
              <a:rPr lang="en-US" dirty="0"/>
              <a:t> is stronger than it is for initial CDI. That mainly comes down to how we don’t really have data to support vancomycin tapers. There is some data to support fidaxomicin for </a:t>
            </a:r>
            <a:r>
              <a:rPr lang="en-US" dirty="0" err="1"/>
              <a:t>rCDI</a:t>
            </a:r>
            <a:r>
              <a:rPr lang="en-US" dirty="0"/>
              <a:t>. Unfortunately, all of the data here are subgroup analyses. So, still not the strongest data available. I also think a dedicated study needs to be conducted for this clinical question as well.</a:t>
            </a:r>
          </a:p>
          <a:p>
            <a:endParaRPr lang="en-US" dirty="0"/>
          </a:p>
          <a:p>
            <a:r>
              <a:rPr lang="en-US" dirty="0" err="1"/>
              <a:t>Guery</a:t>
            </a:r>
            <a:r>
              <a:rPr lang="en-US" dirty="0"/>
              <a:t> compared fidaxomicin taper </a:t>
            </a:r>
            <a:r>
              <a:rPr lang="en-US"/>
              <a:t>to vancomycin x 10 days</a:t>
            </a:r>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33</a:t>
            </a:fld>
            <a:endParaRPr lang="en-US"/>
          </a:p>
        </p:txBody>
      </p:sp>
    </p:spTree>
    <p:extLst>
      <p:ext uri="{BB962C8B-B14F-4D97-AF65-F5344CB8AC3E}">
        <p14:creationId xmlns:p14="http://schemas.microsoft.com/office/powerpoint/2010/main" val="1659570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the authors of these guidelines did their own analysis of the data that is available for recurrent CDI. The only clear benefit is a reduction in recurrence. Again though, the timeline here isn’t perfect. Recurrent CDI is defined as a case of CDI within 8 weeks (56 days) of a previous episode. Here, the IDSA reports a difference at 30 days, but not at 90 days. So, does fidaxomicin actually reduce rates of “recurrent CDI”? We actually can’t say whether it does or not. The data does not clearly tell us that.</a:t>
            </a:r>
          </a:p>
        </p:txBody>
      </p:sp>
      <p:sp>
        <p:nvSpPr>
          <p:cNvPr id="4" name="Slide Number Placeholder 3"/>
          <p:cNvSpPr>
            <a:spLocks noGrp="1"/>
          </p:cNvSpPr>
          <p:nvPr>
            <p:ph type="sldNum" sz="quarter" idx="5"/>
          </p:nvPr>
        </p:nvSpPr>
        <p:spPr/>
        <p:txBody>
          <a:bodyPr/>
          <a:lstStyle/>
          <a:p>
            <a:fld id="{4681161B-AA8A-C742-92F8-8202F937AFAD}" type="slidenum">
              <a:rPr lang="en-US" smtClean="0"/>
              <a:t>34</a:t>
            </a:fld>
            <a:endParaRPr lang="en-US"/>
          </a:p>
        </p:txBody>
      </p:sp>
    </p:spTree>
    <p:extLst>
      <p:ext uri="{BB962C8B-B14F-4D97-AF65-F5344CB8AC3E}">
        <p14:creationId xmlns:p14="http://schemas.microsoft.com/office/powerpoint/2010/main" val="5852851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cost estimates here for </a:t>
            </a:r>
            <a:r>
              <a:rPr lang="en-US" dirty="0" err="1"/>
              <a:t>vanco</a:t>
            </a:r>
            <a:r>
              <a:rPr lang="en-US" dirty="0"/>
              <a:t> are based on a taper of taper of 125 mg QID x 14 days =&gt; 125 mg BID x 7 days =&gt; 125 mg q24hr x 7 days =&gt; 125 mg every other days x 14 days. This totals 10,500 mg of vancomycin. The AWP of oral </a:t>
            </a:r>
            <a:r>
              <a:rPr lang="en-US" dirty="0" err="1"/>
              <a:t>vanco</a:t>
            </a:r>
            <a:r>
              <a:rPr lang="en-US" dirty="0"/>
              <a:t> solution is $1.14 per 50 mg.</a:t>
            </a:r>
          </a:p>
          <a:p>
            <a:endParaRPr lang="en-US" dirty="0"/>
          </a:p>
          <a:p>
            <a:r>
              <a:rPr lang="en-US" dirty="0"/>
              <a:t>My cost estimates for fidaxomicin are based on a taper of 200 mg bid x 5 days =&gt; 200 mg every other day x 20 days. This total 4000 mg of fidaxomicin. The AWP of fidaxomicin is $268.51 per 200 mg.</a:t>
            </a:r>
          </a:p>
          <a:p>
            <a:endParaRPr lang="en-US" dirty="0"/>
          </a:p>
          <a:p>
            <a:r>
              <a:rPr lang="en-US" dirty="0"/>
              <a:t>Again, we are assuming that fidaxomicin has a clinically significant difference here, which we do not have definitive proof of.</a:t>
            </a:r>
          </a:p>
        </p:txBody>
      </p:sp>
      <p:sp>
        <p:nvSpPr>
          <p:cNvPr id="4" name="Slide Number Placeholder 3"/>
          <p:cNvSpPr>
            <a:spLocks noGrp="1"/>
          </p:cNvSpPr>
          <p:nvPr>
            <p:ph type="sldNum" sz="quarter" idx="5"/>
          </p:nvPr>
        </p:nvSpPr>
        <p:spPr/>
        <p:txBody>
          <a:bodyPr/>
          <a:lstStyle/>
          <a:p>
            <a:fld id="{4681161B-AA8A-C742-92F8-8202F937AFAD}" type="slidenum">
              <a:rPr lang="en-US" smtClean="0"/>
              <a:t>35</a:t>
            </a:fld>
            <a:endParaRPr lang="en-US"/>
          </a:p>
        </p:txBody>
      </p:sp>
    </p:spTree>
    <p:extLst>
      <p:ext uri="{BB962C8B-B14F-4D97-AF65-F5344CB8AC3E}">
        <p14:creationId xmlns:p14="http://schemas.microsoft.com/office/powerpoint/2010/main" val="15040934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studies that are evaluated by the authors here. These names may look familiar, and that’s because they are! These are the first 3 studies that were used in the IDSA’s analysis of fidaxomicin for the treatment of initial CDI.</a:t>
            </a:r>
          </a:p>
          <a:p>
            <a:endParaRPr lang="en-US" dirty="0"/>
          </a:p>
          <a:p>
            <a:r>
              <a:rPr lang="en-US" dirty="0"/>
              <a:t>We unfortunately do not have time to dissect any of these studies in terms of </a:t>
            </a:r>
            <a:r>
              <a:rPr lang="en-US" dirty="0" err="1"/>
              <a:t>rCDI</a:t>
            </a:r>
            <a:r>
              <a:rPr lang="en-US" dirty="0"/>
              <a:t> treatment. I think the argument to use fidaxomicin for </a:t>
            </a:r>
            <a:r>
              <a:rPr lang="en-US" dirty="0" err="1"/>
              <a:t>rCDI</a:t>
            </a:r>
            <a:r>
              <a:rPr lang="en-US" dirty="0"/>
              <a:t> is stronger than it is for initial CDI. That mainly comes down to how we don’t really have data to support vancomycin tapers. There is some data to support fidaxomicin for </a:t>
            </a:r>
            <a:r>
              <a:rPr lang="en-US" dirty="0" err="1"/>
              <a:t>rCDI</a:t>
            </a:r>
            <a:r>
              <a:rPr lang="en-US" dirty="0"/>
              <a:t>. Unfortunately, all of the data here are subgroup analyses. So, still not the strongest data available. I also think a dedicated study needs to be conducted for this clinical question as well.</a:t>
            </a:r>
          </a:p>
          <a:p>
            <a:endParaRPr lang="en-US" dirty="0"/>
          </a:p>
          <a:p>
            <a:r>
              <a:rPr lang="en-US" dirty="0" err="1"/>
              <a:t>Guery</a:t>
            </a:r>
            <a:r>
              <a:rPr lang="en-US" dirty="0"/>
              <a:t> compared fidaxomicin taper </a:t>
            </a:r>
            <a:r>
              <a:rPr lang="en-US"/>
              <a:t>to vancomycin x 10 days</a:t>
            </a:r>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36</a:t>
            </a:fld>
            <a:endParaRPr lang="en-US"/>
          </a:p>
        </p:txBody>
      </p:sp>
    </p:spTree>
    <p:extLst>
      <p:ext uri="{BB962C8B-B14F-4D97-AF65-F5344CB8AC3E}">
        <p14:creationId xmlns:p14="http://schemas.microsoft.com/office/powerpoint/2010/main" val="3457420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8</a:t>
            </a:fld>
            <a:endParaRPr lang="en-US"/>
          </a:p>
        </p:txBody>
      </p:sp>
    </p:spTree>
    <p:extLst>
      <p:ext uri="{BB962C8B-B14F-4D97-AF65-F5344CB8AC3E}">
        <p14:creationId xmlns:p14="http://schemas.microsoft.com/office/powerpoint/2010/main" val="41979895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Anecdotally, I have spoken with students of mine who work in community pharmacies. They have seen patients patient several thousand dollars for a course of fidaxomicin.</a:t>
            </a:r>
          </a:p>
          <a:p>
            <a:endParaRPr lang="en-US" dirty="0"/>
          </a:p>
          <a:p>
            <a:r>
              <a:rPr lang="en-US" dirty="0"/>
              <a:t>I personally feel ok about using fidaxomicin in patients with </a:t>
            </a:r>
            <a:r>
              <a:rPr lang="en-US" dirty="0" err="1"/>
              <a:t>rCDI</a:t>
            </a:r>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37</a:t>
            </a:fld>
            <a:endParaRPr lang="en-US"/>
          </a:p>
        </p:txBody>
      </p:sp>
    </p:spTree>
    <p:extLst>
      <p:ext uri="{BB962C8B-B14F-4D97-AF65-F5344CB8AC3E}">
        <p14:creationId xmlns:p14="http://schemas.microsoft.com/office/powerpoint/2010/main" val="42448792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40</a:t>
            </a:fld>
            <a:endParaRPr lang="en-US"/>
          </a:p>
        </p:txBody>
      </p:sp>
    </p:spTree>
    <p:extLst>
      <p:ext uri="{BB962C8B-B14F-4D97-AF65-F5344CB8AC3E}">
        <p14:creationId xmlns:p14="http://schemas.microsoft.com/office/powerpoint/2010/main" val="3459488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41</a:t>
            </a:fld>
            <a:endParaRPr lang="en-US"/>
          </a:p>
        </p:txBody>
      </p:sp>
    </p:spTree>
    <p:extLst>
      <p:ext uri="{BB962C8B-B14F-4D97-AF65-F5344CB8AC3E}">
        <p14:creationId xmlns:p14="http://schemas.microsoft.com/office/powerpoint/2010/main" val="14421239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a very abbreviated version of the results from the MODIFY-I and MODIFY-II trials. Both looked at recurrence within 12 weeks (</a:t>
            </a:r>
            <a:r>
              <a:rPr lang="en-US" dirty="0" err="1"/>
              <a:t>rCDI</a:t>
            </a:r>
            <a:r>
              <a:rPr lang="en-US" dirty="0"/>
              <a:t> is defined as another infection within 8 weeks). There were fewer in the </a:t>
            </a:r>
            <a:r>
              <a:rPr lang="en-US" dirty="0" err="1"/>
              <a:t>bezlotoxumab</a:t>
            </a:r>
            <a:r>
              <a:rPr lang="en-US" dirty="0"/>
              <a:t> rm in both studies.</a:t>
            </a:r>
          </a:p>
        </p:txBody>
      </p:sp>
      <p:sp>
        <p:nvSpPr>
          <p:cNvPr id="4" name="Slide Number Placeholder 3"/>
          <p:cNvSpPr>
            <a:spLocks noGrp="1"/>
          </p:cNvSpPr>
          <p:nvPr>
            <p:ph type="sldNum" sz="quarter" idx="5"/>
          </p:nvPr>
        </p:nvSpPr>
        <p:spPr/>
        <p:txBody>
          <a:bodyPr/>
          <a:lstStyle/>
          <a:p>
            <a:fld id="{4681161B-AA8A-C742-92F8-8202F937AFAD}" type="slidenum">
              <a:rPr lang="en-US" smtClean="0"/>
              <a:t>42</a:t>
            </a:fld>
            <a:endParaRPr lang="en-US"/>
          </a:p>
        </p:txBody>
      </p:sp>
    </p:spTree>
    <p:extLst>
      <p:ext uri="{BB962C8B-B14F-4D97-AF65-F5344CB8AC3E}">
        <p14:creationId xmlns:p14="http://schemas.microsoft.com/office/powerpoint/2010/main" val="28699742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43</a:t>
            </a:fld>
            <a:endParaRPr lang="en-US"/>
          </a:p>
        </p:txBody>
      </p:sp>
    </p:spTree>
    <p:extLst>
      <p:ext uri="{BB962C8B-B14F-4D97-AF65-F5344CB8AC3E}">
        <p14:creationId xmlns:p14="http://schemas.microsoft.com/office/powerpoint/2010/main" val="16448460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the IDSA’s evaluation of this manuscript, </a:t>
            </a:r>
            <a:r>
              <a:rPr lang="en-US" dirty="0" err="1"/>
              <a:t>bezlotoxumab</a:t>
            </a:r>
            <a:r>
              <a:rPr lang="en-US" dirty="0"/>
              <a:t> was still effective in patients that are high risk for recurrence.</a:t>
            </a:r>
          </a:p>
        </p:txBody>
      </p:sp>
      <p:sp>
        <p:nvSpPr>
          <p:cNvPr id="4" name="Slide Number Placeholder 3"/>
          <p:cNvSpPr>
            <a:spLocks noGrp="1"/>
          </p:cNvSpPr>
          <p:nvPr>
            <p:ph type="sldNum" sz="quarter" idx="5"/>
          </p:nvPr>
        </p:nvSpPr>
        <p:spPr/>
        <p:txBody>
          <a:bodyPr/>
          <a:lstStyle/>
          <a:p>
            <a:fld id="{4681161B-AA8A-C742-92F8-8202F937AFAD}" type="slidenum">
              <a:rPr lang="en-US" smtClean="0"/>
              <a:t>44</a:t>
            </a:fld>
            <a:endParaRPr lang="en-US"/>
          </a:p>
        </p:txBody>
      </p:sp>
    </p:spTree>
    <p:extLst>
      <p:ext uri="{BB962C8B-B14F-4D97-AF65-F5344CB8AC3E}">
        <p14:creationId xmlns:p14="http://schemas.microsoft.com/office/powerpoint/2010/main" val="5985228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45</a:t>
            </a:fld>
            <a:endParaRPr lang="en-US"/>
          </a:p>
        </p:txBody>
      </p:sp>
    </p:spTree>
    <p:extLst>
      <p:ext uri="{BB962C8B-B14F-4D97-AF65-F5344CB8AC3E}">
        <p14:creationId xmlns:p14="http://schemas.microsoft.com/office/powerpoint/2010/main" val="10318014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this analysis, </a:t>
            </a:r>
            <a:r>
              <a:rPr lang="en-US" dirty="0" err="1"/>
              <a:t>bezlotoxumab</a:t>
            </a:r>
            <a:r>
              <a:rPr lang="en-US" dirty="0"/>
              <a:t> was still effective in these patients.</a:t>
            </a:r>
          </a:p>
        </p:txBody>
      </p:sp>
      <p:sp>
        <p:nvSpPr>
          <p:cNvPr id="4" name="Slide Number Placeholder 3"/>
          <p:cNvSpPr>
            <a:spLocks noGrp="1"/>
          </p:cNvSpPr>
          <p:nvPr>
            <p:ph type="sldNum" sz="quarter" idx="5"/>
          </p:nvPr>
        </p:nvSpPr>
        <p:spPr/>
        <p:txBody>
          <a:bodyPr/>
          <a:lstStyle/>
          <a:p>
            <a:fld id="{4681161B-AA8A-C742-92F8-8202F937AFAD}" type="slidenum">
              <a:rPr lang="en-US" smtClean="0"/>
              <a:t>46</a:t>
            </a:fld>
            <a:endParaRPr lang="en-US"/>
          </a:p>
        </p:txBody>
      </p:sp>
    </p:spTree>
    <p:extLst>
      <p:ext uri="{BB962C8B-B14F-4D97-AF65-F5344CB8AC3E}">
        <p14:creationId xmlns:p14="http://schemas.microsoft.com/office/powerpoint/2010/main" val="33058972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this analysis, </a:t>
            </a:r>
            <a:r>
              <a:rPr lang="en-US" dirty="0" err="1"/>
              <a:t>bezlotoxumab</a:t>
            </a:r>
            <a:r>
              <a:rPr lang="en-US" dirty="0"/>
              <a:t> was still effective in these patients.</a:t>
            </a:r>
          </a:p>
        </p:txBody>
      </p:sp>
      <p:sp>
        <p:nvSpPr>
          <p:cNvPr id="4" name="Slide Number Placeholder 3"/>
          <p:cNvSpPr>
            <a:spLocks noGrp="1"/>
          </p:cNvSpPr>
          <p:nvPr>
            <p:ph type="sldNum" sz="quarter" idx="5"/>
          </p:nvPr>
        </p:nvSpPr>
        <p:spPr/>
        <p:txBody>
          <a:bodyPr/>
          <a:lstStyle/>
          <a:p>
            <a:fld id="{4681161B-AA8A-C742-92F8-8202F937AFAD}" type="slidenum">
              <a:rPr lang="en-US" smtClean="0"/>
              <a:t>47</a:t>
            </a:fld>
            <a:endParaRPr lang="en-US"/>
          </a:p>
        </p:txBody>
      </p:sp>
    </p:spTree>
    <p:extLst>
      <p:ext uri="{BB962C8B-B14F-4D97-AF65-F5344CB8AC3E}">
        <p14:creationId xmlns:p14="http://schemas.microsoft.com/office/powerpoint/2010/main" val="42806108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this analysis, </a:t>
            </a:r>
            <a:r>
              <a:rPr lang="en-US" dirty="0" err="1"/>
              <a:t>bezlotoxumab</a:t>
            </a:r>
            <a:r>
              <a:rPr lang="en-US" dirty="0"/>
              <a:t> was still effective in these patients.</a:t>
            </a:r>
          </a:p>
        </p:txBody>
      </p:sp>
      <p:sp>
        <p:nvSpPr>
          <p:cNvPr id="4" name="Slide Number Placeholder 3"/>
          <p:cNvSpPr>
            <a:spLocks noGrp="1"/>
          </p:cNvSpPr>
          <p:nvPr>
            <p:ph type="sldNum" sz="quarter" idx="5"/>
          </p:nvPr>
        </p:nvSpPr>
        <p:spPr/>
        <p:txBody>
          <a:bodyPr/>
          <a:lstStyle/>
          <a:p>
            <a:fld id="{4681161B-AA8A-C742-92F8-8202F937AFAD}" type="slidenum">
              <a:rPr lang="en-US" smtClean="0"/>
              <a:t>48</a:t>
            </a:fld>
            <a:endParaRPr lang="en-US"/>
          </a:p>
        </p:txBody>
      </p:sp>
    </p:spTree>
    <p:extLst>
      <p:ext uri="{BB962C8B-B14F-4D97-AF65-F5344CB8AC3E}">
        <p14:creationId xmlns:p14="http://schemas.microsoft.com/office/powerpoint/2010/main" val="250997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9</a:t>
            </a:fld>
            <a:endParaRPr lang="en-US"/>
          </a:p>
        </p:txBody>
      </p:sp>
    </p:spTree>
    <p:extLst>
      <p:ext uri="{BB962C8B-B14F-4D97-AF65-F5344CB8AC3E}">
        <p14:creationId xmlns:p14="http://schemas.microsoft.com/office/powerpoint/2010/main" val="38943262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aren’t going to talk about fidaxomicin PO taper here just for the sake of time. In summary, fidaxomicin PO taper was also cost effective with a total monetary benefit of $3,248. It was less cost effective than fidaxomicin PO x 10 days likely due to the fact that patients fidaxomicin PO taper were considered to be “diseased” for the duration of the taper (25 days vs 10 days for traditional fidaxomicin dosing). This negatively impacted it’s perceived benefit. This is an example of the issues with pharmacoeconomic studies</a:t>
            </a:r>
          </a:p>
        </p:txBody>
      </p:sp>
      <p:sp>
        <p:nvSpPr>
          <p:cNvPr id="4" name="Slide Number Placeholder 3"/>
          <p:cNvSpPr>
            <a:spLocks noGrp="1"/>
          </p:cNvSpPr>
          <p:nvPr>
            <p:ph type="sldNum" sz="quarter" idx="5"/>
          </p:nvPr>
        </p:nvSpPr>
        <p:spPr/>
        <p:txBody>
          <a:bodyPr/>
          <a:lstStyle/>
          <a:p>
            <a:fld id="{4681161B-AA8A-C742-92F8-8202F937AFAD}" type="slidenum">
              <a:rPr lang="en-US" smtClean="0"/>
              <a:t>49</a:t>
            </a:fld>
            <a:endParaRPr lang="en-US"/>
          </a:p>
        </p:txBody>
      </p:sp>
    </p:spTree>
    <p:extLst>
      <p:ext uri="{BB962C8B-B14F-4D97-AF65-F5344CB8AC3E}">
        <p14:creationId xmlns:p14="http://schemas.microsoft.com/office/powerpoint/2010/main" val="35518838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WTP = willingness to pay. So, how much will society be willing to burden itself to gain 1 QALY? Here, it was assumed at $150,000, which is appropriate. The World Health Organization recommends using a WTP of 3x the gross domestic product of the country in question.</a:t>
            </a:r>
          </a:p>
          <a:p>
            <a:endParaRPr lang="en-US" dirty="0"/>
          </a:p>
          <a:p>
            <a:r>
              <a:rPr lang="en-US" dirty="0"/>
              <a:t>QALY is a quality-adjusted life year. The idea here is to give a more nuanced look at the benefit of a medication. For example, if a drug extends your life by 1 year, but you are debilitated and hardly able to move, that would be worth less QALYs than if the medication extended your life by 1 year without any debilitation.</a:t>
            </a:r>
          </a:p>
        </p:txBody>
      </p:sp>
      <p:sp>
        <p:nvSpPr>
          <p:cNvPr id="4" name="Slide Number Placeholder 3"/>
          <p:cNvSpPr>
            <a:spLocks noGrp="1"/>
          </p:cNvSpPr>
          <p:nvPr>
            <p:ph type="sldNum" sz="quarter" idx="5"/>
          </p:nvPr>
        </p:nvSpPr>
        <p:spPr/>
        <p:txBody>
          <a:bodyPr/>
          <a:lstStyle/>
          <a:p>
            <a:fld id="{4681161B-AA8A-C742-92F8-8202F937AFAD}" type="slidenum">
              <a:rPr lang="en-US" smtClean="0"/>
              <a:t>50</a:t>
            </a:fld>
            <a:endParaRPr lang="en-US"/>
          </a:p>
        </p:txBody>
      </p:sp>
    </p:spTree>
    <p:extLst>
      <p:ext uri="{BB962C8B-B14F-4D97-AF65-F5344CB8AC3E}">
        <p14:creationId xmlns:p14="http://schemas.microsoft.com/office/powerpoint/2010/main" val="35809022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overall results of the study. Of note, all of the costs listed here are costs to society. So, it does not include just the medication cost. It also includes health system costs (cost to treat a patient in the hospital). Also again, it includes things such as loss of productivity in society. So, if a patient has to be home sick for a week, it would include that lost money as well.</a:t>
            </a:r>
          </a:p>
          <a:p>
            <a:endParaRPr lang="en-US" dirty="0"/>
          </a:p>
          <a:p>
            <a:r>
              <a:rPr lang="en-US" dirty="0"/>
              <a:t>Cost of vancomycin is very similar to fidaxomicin. </a:t>
            </a:r>
            <a:r>
              <a:rPr lang="en-US" dirty="0" err="1"/>
              <a:t>Bezlotoxumab</a:t>
            </a:r>
            <a:r>
              <a:rPr lang="en-US" dirty="0"/>
              <a:t> + vancomycin is a bit more expensive. What I want to draw everyone’s attention to is the cost per QALY and the total monetary gain of society compared to vancomycin. Both fidaxomicin and </a:t>
            </a:r>
            <a:r>
              <a:rPr lang="en-US" dirty="0" err="1"/>
              <a:t>bezlotoxumab</a:t>
            </a:r>
            <a:r>
              <a:rPr lang="en-US" dirty="0"/>
              <a:t> + vancomycin have a cost per QALY that is well below the $150,000 willingness to pay threshold. Fidaxomicin, in particular, is a lot more cost effective in this regard, compared to </a:t>
            </a:r>
            <a:r>
              <a:rPr lang="en-US" dirty="0" err="1"/>
              <a:t>bezlotoxumab</a:t>
            </a:r>
            <a:r>
              <a:rPr lang="en-US" dirty="0"/>
              <a:t>.</a:t>
            </a:r>
          </a:p>
        </p:txBody>
      </p:sp>
      <p:sp>
        <p:nvSpPr>
          <p:cNvPr id="4" name="Slide Number Placeholder 3"/>
          <p:cNvSpPr>
            <a:spLocks noGrp="1"/>
          </p:cNvSpPr>
          <p:nvPr>
            <p:ph type="sldNum" sz="quarter" idx="5"/>
          </p:nvPr>
        </p:nvSpPr>
        <p:spPr/>
        <p:txBody>
          <a:bodyPr/>
          <a:lstStyle/>
          <a:p>
            <a:fld id="{4681161B-AA8A-C742-92F8-8202F937AFAD}" type="slidenum">
              <a:rPr lang="en-US" smtClean="0"/>
              <a:t>51</a:t>
            </a:fld>
            <a:endParaRPr lang="en-US"/>
          </a:p>
        </p:txBody>
      </p:sp>
    </p:spTree>
    <p:extLst>
      <p:ext uri="{BB962C8B-B14F-4D97-AF65-F5344CB8AC3E}">
        <p14:creationId xmlns:p14="http://schemas.microsoft.com/office/powerpoint/2010/main" val="7434691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this analysis, </a:t>
            </a:r>
            <a:r>
              <a:rPr lang="en-US" dirty="0" err="1"/>
              <a:t>bezlotoxumab</a:t>
            </a:r>
            <a:r>
              <a:rPr lang="en-US" dirty="0"/>
              <a:t> was still effective in these patients.</a:t>
            </a:r>
          </a:p>
        </p:txBody>
      </p:sp>
      <p:sp>
        <p:nvSpPr>
          <p:cNvPr id="4" name="Slide Number Placeholder 3"/>
          <p:cNvSpPr>
            <a:spLocks noGrp="1"/>
          </p:cNvSpPr>
          <p:nvPr>
            <p:ph type="sldNum" sz="quarter" idx="5"/>
          </p:nvPr>
        </p:nvSpPr>
        <p:spPr/>
        <p:txBody>
          <a:bodyPr/>
          <a:lstStyle/>
          <a:p>
            <a:fld id="{4681161B-AA8A-C742-92F8-8202F937AFAD}" type="slidenum">
              <a:rPr lang="en-US" smtClean="0"/>
              <a:t>52</a:t>
            </a:fld>
            <a:endParaRPr lang="en-US"/>
          </a:p>
        </p:txBody>
      </p:sp>
    </p:spTree>
    <p:extLst>
      <p:ext uri="{BB962C8B-B14F-4D97-AF65-F5344CB8AC3E}">
        <p14:creationId xmlns:p14="http://schemas.microsoft.com/office/powerpoint/2010/main" val="40079329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Gerding</a:t>
            </a:r>
            <a:r>
              <a:rPr lang="en-US" dirty="0"/>
              <a:t> essentially analyzed the previous study to investigate whether </a:t>
            </a:r>
            <a:r>
              <a:rPr lang="en-US" dirty="0" err="1"/>
              <a:t>bezlotoxumab</a:t>
            </a:r>
            <a:r>
              <a:rPr lang="en-US" dirty="0"/>
              <a:t> was still effective when looking at patients who are at high risk for recurrence. According to this analysis, </a:t>
            </a:r>
            <a:r>
              <a:rPr lang="en-US" dirty="0" err="1"/>
              <a:t>bezlotoxumab</a:t>
            </a:r>
            <a:r>
              <a:rPr lang="en-US" dirty="0"/>
              <a:t> was still effective in these patients.</a:t>
            </a:r>
          </a:p>
        </p:txBody>
      </p:sp>
      <p:sp>
        <p:nvSpPr>
          <p:cNvPr id="4" name="Slide Number Placeholder 3"/>
          <p:cNvSpPr>
            <a:spLocks noGrp="1"/>
          </p:cNvSpPr>
          <p:nvPr>
            <p:ph type="sldNum" sz="quarter" idx="5"/>
          </p:nvPr>
        </p:nvSpPr>
        <p:spPr/>
        <p:txBody>
          <a:bodyPr/>
          <a:lstStyle/>
          <a:p>
            <a:fld id="{4681161B-AA8A-C742-92F8-8202F937AFAD}" type="slidenum">
              <a:rPr lang="en-US" smtClean="0"/>
              <a:t>53</a:t>
            </a:fld>
            <a:endParaRPr lang="en-US"/>
          </a:p>
        </p:txBody>
      </p:sp>
    </p:spTree>
    <p:extLst>
      <p:ext uri="{BB962C8B-B14F-4D97-AF65-F5344CB8AC3E}">
        <p14:creationId xmlns:p14="http://schemas.microsoft.com/office/powerpoint/2010/main" val="25104340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54</a:t>
            </a:fld>
            <a:endParaRPr lang="en-US"/>
          </a:p>
        </p:txBody>
      </p:sp>
    </p:spTree>
    <p:extLst>
      <p:ext uri="{BB962C8B-B14F-4D97-AF65-F5344CB8AC3E}">
        <p14:creationId xmlns:p14="http://schemas.microsoft.com/office/powerpoint/2010/main" val="37397565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IDSA’s guidelines have come under fire for recommending incredibly expensive agents that may not be necessary across the board.</a:t>
            </a:r>
          </a:p>
          <a:p>
            <a:endParaRPr lang="en-US" dirty="0"/>
          </a:p>
          <a:p>
            <a:r>
              <a:rPr lang="en-US" dirty="0"/>
              <a:t>To show that I am not just a lone renegade that has issues with these guidelines, let’s take a </a:t>
            </a:r>
            <a:r>
              <a:rPr lang="en-US" i="1" dirty="0"/>
              <a:t>brief</a:t>
            </a:r>
            <a:r>
              <a:rPr lang="en-US" i="0" dirty="0"/>
              <a:t> look at the American College of Gastroenterology recommendations. The ACG came out with their own guidelines a short 4 months prior to the IDSA guidelines. They do not recommend fidaxomicin over vancomycin in any situation. They even recommend metronidazole can still be considered as a first line agent in non-severe CDI in patients that are low risk for recurrence (young patients with few comorbidities), especially if cost is a significant concern.</a:t>
            </a:r>
            <a:endParaRPr lang="en-US" dirty="0"/>
          </a:p>
        </p:txBody>
      </p:sp>
      <p:sp>
        <p:nvSpPr>
          <p:cNvPr id="4" name="Slide Number Placeholder 3"/>
          <p:cNvSpPr>
            <a:spLocks noGrp="1"/>
          </p:cNvSpPr>
          <p:nvPr>
            <p:ph type="sldNum" sz="quarter" idx="5"/>
          </p:nvPr>
        </p:nvSpPr>
        <p:spPr/>
        <p:txBody>
          <a:bodyPr/>
          <a:lstStyle/>
          <a:p>
            <a:fld id="{4681161B-AA8A-C742-92F8-8202F937AFAD}" type="slidenum">
              <a:rPr lang="en-US" smtClean="0"/>
              <a:t>55</a:t>
            </a:fld>
            <a:endParaRPr lang="en-US"/>
          </a:p>
        </p:txBody>
      </p:sp>
    </p:spTree>
    <p:extLst>
      <p:ext uri="{BB962C8B-B14F-4D97-AF65-F5344CB8AC3E}">
        <p14:creationId xmlns:p14="http://schemas.microsoft.com/office/powerpoint/2010/main" val="136911869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fidaxomicin and </a:t>
            </a:r>
            <a:r>
              <a:rPr lang="en-US" dirty="0" err="1"/>
              <a:t>bezlotoxumab</a:t>
            </a:r>
            <a:r>
              <a:rPr lang="en-US" dirty="0"/>
              <a:t> are now both first line agents per the CDI guidelines. I personally believes these guidelines were released prematurely. There data does not clearly show that fidaxomicin is better and more cost effective than vancomycin. From speaking with my students who work in the community setting, they’re seeing patients being charged several thousands of dollars for a course of fidaxomicin. If providers start prescribing this for everyone, I foresee it leading to many patients not receiving the necessary treatment for CDI.</a:t>
            </a:r>
          </a:p>
          <a:p>
            <a:endParaRPr lang="en-US" dirty="0"/>
          </a:p>
          <a:p>
            <a:r>
              <a:rPr lang="en-US" dirty="0"/>
              <a:t>It’s important for everyone to note that vancomycin is still an effective treatment option for eligible patients who cannot afford the more expensive options.</a:t>
            </a:r>
          </a:p>
        </p:txBody>
      </p:sp>
      <p:sp>
        <p:nvSpPr>
          <p:cNvPr id="4" name="Slide Number Placeholder 3"/>
          <p:cNvSpPr>
            <a:spLocks noGrp="1"/>
          </p:cNvSpPr>
          <p:nvPr>
            <p:ph type="sldNum" sz="quarter" idx="5"/>
          </p:nvPr>
        </p:nvSpPr>
        <p:spPr/>
        <p:txBody>
          <a:bodyPr/>
          <a:lstStyle/>
          <a:p>
            <a:fld id="{4681161B-AA8A-C742-92F8-8202F937AFAD}" type="slidenum">
              <a:rPr lang="en-US" smtClean="0"/>
              <a:t>56</a:t>
            </a:fld>
            <a:endParaRPr lang="en-US"/>
          </a:p>
        </p:txBody>
      </p:sp>
    </p:spTree>
    <p:extLst>
      <p:ext uri="{BB962C8B-B14F-4D97-AF65-F5344CB8AC3E}">
        <p14:creationId xmlns:p14="http://schemas.microsoft.com/office/powerpoint/2010/main" val="5600211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the mystery is unfortunately not solved. This is a clinical </a:t>
            </a:r>
            <a:r>
              <a:rPr lang="en-US" sz="1800" dirty="0" err="1">
                <a:effectLst/>
                <a:latin typeface="Segoe UI" panose="020B0502040204020203" pitchFamily="34" charset="0"/>
              </a:rPr>
              <a:t>connumdrum</a:t>
            </a:r>
            <a:r>
              <a:rPr lang="en-US" sz="1800" dirty="0">
                <a:effectLst/>
                <a:latin typeface="Segoe UI" panose="020B0502040204020203" pitchFamily="34" charset="0"/>
              </a:rPr>
              <a:t> to this day, and it will likely remain 1 until either fidaxomicin becomes less expensive (unlikely) or more data becomes available.</a:t>
            </a:r>
            <a:endParaRPr lang="en-US" sz="1800" dirty="0">
              <a:effectLst/>
              <a:latin typeface="Arial" panose="020B0604020202020204" pitchFamily="34" charset="0"/>
            </a:endParaRPr>
          </a:p>
          <a:p>
            <a:endParaRPr lang="en-US" dirty="0"/>
          </a:p>
          <a:p>
            <a:endParaRPr lang="en-US" dirty="0"/>
          </a:p>
          <a:p>
            <a:r>
              <a:rPr lang="en-US" dirty="0"/>
              <a:t>Merck makes both fidaxomicin and </a:t>
            </a:r>
            <a:r>
              <a:rPr lang="en-US" dirty="0" err="1"/>
              <a:t>bezlotoxumab</a:t>
            </a:r>
            <a:r>
              <a:rPr lang="en-US" dirty="0"/>
              <a:t>. The widespread recommendation for both of these products is at the forefront of this guideline update.</a:t>
            </a:r>
          </a:p>
        </p:txBody>
      </p:sp>
      <p:sp>
        <p:nvSpPr>
          <p:cNvPr id="4" name="Slide Number Placeholder 3"/>
          <p:cNvSpPr>
            <a:spLocks noGrp="1"/>
          </p:cNvSpPr>
          <p:nvPr>
            <p:ph type="sldNum" sz="quarter" idx="5"/>
          </p:nvPr>
        </p:nvSpPr>
        <p:spPr/>
        <p:txBody>
          <a:bodyPr/>
          <a:lstStyle/>
          <a:p>
            <a:fld id="{4681161B-AA8A-C742-92F8-8202F937AFAD}" type="slidenum">
              <a:rPr lang="en-US" smtClean="0"/>
              <a:t>58</a:t>
            </a:fld>
            <a:endParaRPr lang="en-US"/>
          </a:p>
        </p:txBody>
      </p:sp>
    </p:spTree>
    <p:extLst>
      <p:ext uri="{BB962C8B-B14F-4D97-AF65-F5344CB8AC3E}">
        <p14:creationId xmlns:p14="http://schemas.microsoft.com/office/powerpoint/2010/main" val="1554068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scenario that I fear. A patient needs to be treated for CDI, it’s the afternoon on a Friday, and they are unable to afford their CDI treatment. I personally do not have an answer to how to proceed here. Do you give them a few days of fidaxomicin on the house and call the physician when they’re open on Monday? Do you give them PO vancomycin or metronidazole instead? Do you give them nothing and tell them to go to the ED?</a:t>
            </a:r>
          </a:p>
          <a:p>
            <a:endParaRPr lang="en-US" dirty="0"/>
          </a:p>
          <a:p>
            <a:r>
              <a:rPr lang="en-US" dirty="0"/>
              <a:t>This is the possible downside of having fidaxomicin as the first line agent for CDI. A physician who is unaware of the cost may prescribe it for their patients who cannot afford it. These patients may then end up without care for extended periods of time. So, if this is the downside, what is the possible benefit of this? That leads me into our next slide.</a:t>
            </a:r>
          </a:p>
        </p:txBody>
      </p:sp>
      <p:sp>
        <p:nvSpPr>
          <p:cNvPr id="4" name="Slide Number Placeholder 3"/>
          <p:cNvSpPr>
            <a:spLocks noGrp="1"/>
          </p:cNvSpPr>
          <p:nvPr>
            <p:ph type="sldNum" sz="quarter" idx="5"/>
          </p:nvPr>
        </p:nvSpPr>
        <p:spPr/>
        <p:txBody>
          <a:bodyPr/>
          <a:lstStyle/>
          <a:p>
            <a:fld id="{4681161B-AA8A-C742-92F8-8202F937AFAD}" type="slidenum">
              <a:rPr lang="en-US" smtClean="0"/>
              <a:t>10</a:t>
            </a:fld>
            <a:endParaRPr lang="en-US"/>
          </a:p>
        </p:txBody>
      </p:sp>
    </p:spTree>
    <p:extLst>
      <p:ext uri="{BB962C8B-B14F-4D97-AF65-F5344CB8AC3E}">
        <p14:creationId xmlns:p14="http://schemas.microsoft.com/office/powerpoint/2010/main" val="3766263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fidaxomicin is now recommended 1</a:t>
            </a:r>
            <a:r>
              <a:rPr lang="en-US" baseline="30000" dirty="0"/>
              <a:t>st</a:t>
            </a:r>
            <a:r>
              <a:rPr lang="en-US" dirty="0"/>
              <a:t> line for everything CDI (both initial and recurrent cases), it is odd that the IDSA also recommends using </a:t>
            </a:r>
            <a:r>
              <a:rPr lang="en-US" dirty="0" err="1"/>
              <a:t>bezlotoxumab</a:t>
            </a:r>
            <a:r>
              <a:rPr lang="en-US" dirty="0"/>
              <a:t> for the majority of our </a:t>
            </a:r>
            <a:r>
              <a:rPr lang="en-US" dirty="0" err="1"/>
              <a:t>rCDI</a:t>
            </a:r>
            <a:r>
              <a:rPr lang="en-US" dirty="0"/>
              <a:t> cases as well.</a:t>
            </a:r>
          </a:p>
        </p:txBody>
      </p:sp>
      <p:sp>
        <p:nvSpPr>
          <p:cNvPr id="4" name="Slide Number Placeholder 3"/>
          <p:cNvSpPr>
            <a:spLocks noGrp="1"/>
          </p:cNvSpPr>
          <p:nvPr>
            <p:ph type="sldNum" sz="quarter" idx="5"/>
          </p:nvPr>
        </p:nvSpPr>
        <p:spPr/>
        <p:txBody>
          <a:bodyPr/>
          <a:lstStyle/>
          <a:p>
            <a:fld id="{4681161B-AA8A-C742-92F8-8202F937AFAD}" type="slidenum">
              <a:rPr lang="en-US" smtClean="0"/>
              <a:t>11</a:t>
            </a:fld>
            <a:endParaRPr lang="en-US"/>
          </a:p>
        </p:txBody>
      </p:sp>
    </p:spTree>
    <p:extLst>
      <p:ext uri="{BB962C8B-B14F-4D97-AF65-F5344CB8AC3E}">
        <p14:creationId xmlns:p14="http://schemas.microsoft.com/office/powerpoint/2010/main" val="3262620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Prices for all medications here are using average wholesale prices (AWP) from Lexicomp. I calculated how much it would cost for a treatment course for initial CDI.</a:t>
            </a:r>
          </a:p>
        </p:txBody>
      </p:sp>
      <p:sp>
        <p:nvSpPr>
          <p:cNvPr id="4" name="Slide Number Placeholder 3"/>
          <p:cNvSpPr>
            <a:spLocks noGrp="1"/>
          </p:cNvSpPr>
          <p:nvPr>
            <p:ph type="sldNum" sz="quarter" idx="5"/>
          </p:nvPr>
        </p:nvSpPr>
        <p:spPr/>
        <p:txBody>
          <a:bodyPr/>
          <a:lstStyle/>
          <a:p>
            <a:fld id="{4681161B-AA8A-C742-92F8-8202F937AFAD}" type="slidenum">
              <a:rPr lang="en-US" smtClean="0"/>
              <a:t>13</a:t>
            </a:fld>
            <a:endParaRPr lang="en-US"/>
          </a:p>
        </p:txBody>
      </p:sp>
    </p:spTree>
    <p:extLst>
      <p:ext uri="{BB962C8B-B14F-4D97-AF65-F5344CB8AC3E}">
        <p14:creationId xmlns:p14="http://schemas.microsoft.com/office/powerpoint/2010/main" val="2765842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2 studies were available for the 2018 IDSA guidelines and helped make fidaxomicin a recommendation equal to vancomycin for initial CDI. The second 2 studies are new to the 2021 guidelines and helped the IDSA decide that fidaxomicin should be recommended over vancomycin. We’ll look into these in further detail.</a:t>
            </a:r>
          </a:p>
          <a:p>
            <a:endParaRPr lang="en-US" dirty="0"/>
          </a:p>
          <a:p>
            <a:r>
              <a:rPr lang="en-US" dirty="0"/>
              <a:t>One thing I want to point out, that I think gets ignored about this literature (especially in the IDSA guidelines), is that these studies did not exclusively include patients with initial CDI. Every single one of these studies accepted patients who had an episode of CDI in the past 3 months. It is unclear how many of those patients had a case of CDI in the past 8 weeks, but it was likely a fair number of them did. In all of these studies between 15-20% </a:t>
            </a:r>
          </a:p>
        </p:txBody>
      </p:sp>
      <p:sp>
        <p:nvSpPr>
          <p:cNvPr id="4" name="Slide Number Placeholder 3"/>
          <p:cNvSpPr>
            <a:spLocks noGrp="1"/>
          </p:cNvSpPr>
          <p:nvPr>
            <p:ph type="sldNum" sz="quarter" idx="5"/>
          </p:nvPr>
        </p:nvSpPr>
        <p:spPr/>
        <p:txBody>
          <a:bodyPr/>
          <a:lstStyle/>
          <a:p>
            <a:fld id="{4681161B-AA8A-C742-92F8-8202F937AFAD}" type="slidenum">
              <a:rPr lang="en-US" smtClean="0"/>
              <a:t>14</a:t>
            </a:fld>
            <a:endParaRPr lang="en-US"/>
          </a:p>
        </p:txBody>
      </p:sp>
    </p:spTree>
    <p:extLst>
      <p:ext uri="{BB962C8B-B14F-4D97-AF65-F5344CB8AC3E}">
        <p14:creationId xmlns:p14="http://schemas.microsoft.com/office/powerpoint/2010/main" val="167556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new version of the guidelines, the authors combined the results of those 4 different studies together to create this aggregate data. They essentially do a mini meta-analysis. These are the results. As you can see the only real difference seen is that with fidaxomicin, there is fewer recurrences than with vancomycin.</a:t>
            </a:r>
          </a:p>
          <a:p>
            <a:endParaRPr lang="en-US" dirty="0"/>
          </a:p>
          <a:p>
            <a:r>
              <a:rPr lang="en-US" dirty="0"/>
              <a:t>Let’s take a step back for a minute and think about this because this is very odd…</a:t>
            </a:r>
          </a:p>
        </p:txBody>
      </p:sp>
      <p:sp>
        <p:nvSpPr>
          <p:cNvPr id="4" name="Slide Number Placeholder 3"/>
          <p:cNvSpPr>
            <a:spLocks noGrp="1"/>
          </p:cNvSpPr>
          <p:nvPr>
            <p:ph type="sldNum" sz="quarter" idx="5"/>
          </p:nvPr>
        </p:nvSpPr>
        <p:spPr/>
        <p:txBody>
          <a:bodyPr/>
          <a:lstStyle/>
          <a:p>
            <a:fld id="{4681161B-AA8A-C742-92F8-8202F937AFAD}" type="slidenum">
              <a:rPr lang="en-US" smtClean="0"/>
              <a:t>15</a:t>
            </a:fld>
            <a:endParaRPr lang="en-US"/>
          </a:p>
        </p:txBody>
      </p:sp>
    </p:spTree>
    <p:extLst>
      <p:ext uri="{BB962C8B-B14F-4D97-AF65-F5344CB8AC3E}">
        <p14:creationId xmlns:p14="http://schemas.microsoft.com/office/powerpoint/2010/main" val="4022546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E99A98-6A24-8044-B20E-783DDEE539A6}"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178725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99A98-6A24-8044-B20E-783DDEE539A6}"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168454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99A98-6A24-8044-B20E-783DDEE539A6}"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211290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397770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2881393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1395617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2888103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279232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3951818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772398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1957159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99A98-6A24-8044-B20E-783DDEE539A6}"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1731949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1708710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4262016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FAB9A-F234-5140-8249-5A87F1B80A20}" type="datetimeFigureOut">
              <a:rPr lang="en-US" smtClean="0"/>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A7A89D-AEAA-6A49-A686-23A2E1D9993C}" type="slidenum">
              <a:rPr lang="en-US" smtClean="0"/>
              <a:t>‹#›</a:t>
            </a:fld>
            <a:endParaRPr lang="en-US" dirty="0"/>
          </a:p>
        </p:txBody>
      </p:sp>
    </p:spTree>
    <p:extLst>
      <p:ext uri="{BB962C8B-B14F-4D97-AF65-F5344CB8AC3E}">
        <p14:creationId xmlns:p14="http://schemas.microsoft.com/office/powerpoint/2010/main" val="369224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99A98-6A24-8044-B20E-783DDEE539A6}" type="datetimeFigureOut">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3355555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E99A98-6A24-8044-B20E-783DDEE539A6}"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387271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E99A98-6A24-8044-B20E-783DDEE539A6}" type="datetimeFigureOut">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72391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E99A98-6A24-8044-B20E-783DDEE539A6}" type="datetimeFigureOut">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36669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99A98-6A24-8044-B20E-783DDEE539A6}" type="datetimeFigureOut">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178177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E99A98-6A24-8044-B20E-783DDEE539A6}"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26953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E99A98-6A24-8044-B20E-783DDEE539A6}" type="datetimeFigureOut">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57FF9-5BAA-0140-A195-8DB9E0AB63F4}" type="slidenum">
              <a:rPr lang="en-US" smtClean="0"/>
              <a:t>‹#›</a:t>
            </a:fld>
            <a:endParaRPr lang="en-US"/>
          </a:p>
        </p:txBody>
      </p:sp>
    </p:spTree>
    <p:extLst>
      <p:ext uri="{BB962C8B-B14F-4D97-AF65-F5344CB8AC3E}">
        <p14:creationId xmlns:p14="http://schemas.microsoft.com/office/powerpoint/2010/main" val="330942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9E99A98-6A24-8044-B20E-783DDEE539A6}" type="datetimeFigureOut">
              <a:rPr lang="en-US" smtClean="0"/>
              <a:t>5/6/2022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6057FF9-5BAA-0140-A195-8DB9E0AB63F4}" type="slidenum">
              <a:rPr lang="en-US" smtClean="0"/>
              <a:t>‹#›</a:t>
            </a:fld>
            <a:endParaRPr lang="en-US"/>
          </a:p>
        </p:txBody>
      </p:sp>
      <p:pic>
        <p:nvPicPr>
          <p:cNvPr id="7" name="Picture 6"/>
          <p:cNvPicPr>
            <a:picLocks noChangeAspect="1"/>
          </p:cNvPicPr>
          <p:nvPr/>
        </p:nvPicPr>
        <p:blipFill>
          <a:blip r:embed="rId13"/>
          <a:stretch>
            <a:fillRect/>
          </a:stretch>
        </p:blipFill>
        <p:spPr>
          <a:xfrm>
            <a:off x="2987492" y="4829102"/>
            <a:ext cx="3565709" cy="161780"/>
          </a:xfrm>
          <a:prstGeom prst="rect">
            <a:avLst/>
          </a:prstGeom>
        </p:spPr>
      </p:pic>
      <p:cxnSp>
        <p:nvCxnSpPr>
          <p:cNvPr id="10" name="Straight Connector 9"/>
          <p:cNvCxnSpPr/>
          <p:nvPr/>
        </p:nvCxnSpPr>
        <p:spPr>
          <a:xfrm flipH="1">
            <a:off x="1" y="4743449"/>
            <a:ext cx="7230532" cy="0"/>
          </a:xfrm>
          <a:prstGeom prst="line">
            <a:avLst/>
          </a:prstGeom>
          <a:ln w="57150" cmpd="sng">
            <a:solidFill>
              <a:srgbClr val="B40024"/>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913468" y="1063229"/>
            <a:ext cx="7230532" cy="0"/>
          </a:xfrm>
          <a:prstGeom prst="line">
            <a:avLst/>
          </a:prstGeom>
          <a:ln w="57150" cmpd="sng">
            <a:solidFill>
              <a:srgbClr val="B40024"/>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a:off x="0" y="1133478"/>
            <a:ext cx="7230532" cy="0"/>
          </a:xfrm>
          <a:prstGeom prst="line">
            <a:avLst/>
          </a:prstGeom>
          <a:ln w="57150" cmpd="sng">
            <a:solidFill>
              <a:srgbClr val="FCBA1C"/>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1913468" y="4676777"/>
            <a:ext cx="7230532" cy="0"/>
          </a:xfrm>
          <a:prstGeom prst="line">
            <a:avLst/>
          </a:prstGeom>
          <a:ln w="57150" cmpd="sng">
            <a:solidFill>
              <a:srgbClr val="FCBA1C"/>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8079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lnSpc>
          <a:spcPct val="100000"/>
        </a:lnSpc>
        <a:spcBef>
          <a:spcPct val="20000"/>
        </a:spcBef>
        <a:buFont typeface="Arial"/>
        <a:buChar char="•"/>
        <a:defRPr sz="2800" b="1"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1841036" y="0"/>
            <a:ext cx="7302965" cy="5143500"/>
          </a:xfrm>
          <a:prstGeom prst="rect">
            <a:avLst/>
          </a:prstGeom>
          <a:solidFill>
            <a:srgbClr val="26262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1841035" y="0"/>
            <a:ext cx="0" cy="5143500"/>
          </a:xfrm>
          <a:prstGeom prst="line">
            <a:avLst/>
          </a:prstGeom>
          <a:ln w="57150" cmpd="sng">
            <a:solidFill>
              <a:srgbClr val="FCBA1C"/>
            </a:solidFill>
          </a:ln>
        </p:spPr>
        <p:style>
          <a:lnRef idx="2">
            <a:schemeClr val="accent1"/>
          </a:lnRef>
          <a:fillRef idx="0">
            <a:schemeClr val="accent1"/>
          </a:fillRef>
          <a:effectRef idx="1">
            <a:schemeClr val="accent1"/>
          </a:effectRef>
          <a:fontRef idx="minor">
            <a:schemeClr val="tx1"/>
          </a:fontRef>
        </p:style>
      </p:cxnSp>
      <p:sp>
        <p:nvSpPr>
          <p:cNvPr id="8" name="Rectangle 7"/>
          <p:cNvSpPr/>
          <p:nvPr/>
        </p:nvSpPr>
        <p:spPr>
          <a:xfrm>
            <a:off x="1" y="0"/>
            <a:ext cx="1768983" cy="5143500"/>
          </a:xfrm>
          <a:prstGeom prst="rect">
            <a:avLst/>
          </a:prstGeom>
          <a:solidFill>
            <a:srgbClr val="B4002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88FAB9A-F234-5140-8249-5A87F1B80A20}" type="datetimeFigureOut">
              <a:rPr lang="en-US" smtClean="0"/>
              <a:t>5/6/2022</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6A7A89D-AEAA-6A49-A686-23A2E1D9993C}" type="slidenum">
              <a:rPr lang="en-US" smtClean="0"/>
              <a:t>‹#›</a:t>
            </a:fld>
            <a:endParaRPr lang="en-US" dirty="0"/>
          </a:p>
        </p:txBody>
      </p:sp>
      <p:pic>
        <p:nvPicPr>
          <p:cNvPr id="7" name="Picture 6"/>
          <p:cNvPicPr>
            <a:picLocks noChangeAspect="1"/>
          </p:cNvPicPr>
          <p:nvPr/>
        </p:nvPicPr>
        <p:blipFill>
          <a:blip r:embed="rId13"/>
          <a:stretch>
            <a:fillRect/>
          </a:stretch>
        </p:blipFill>
        <p:spPr>
          <a:xfrm>
            <a:off x="332887" y="205978"/>
            <a:ext cx="602260" cy="451695"/>
          </a:xfrm>
          <a:prstGeom prst="rect">
            <a:avLst/>
          </a:prstGeom>
          <a:ln w="3175" cmpd="sng">
            <a:solidFill>
              <a:schemeClr val="bg1"/>
            </a:solidFill>
          </a:ln>
        </p:spPr>
      </p:pic>
    </p:spTree>
    <p:extLst>
      <p:ext uri="{BB962C8B-B14F-4D97-AF65-F5344CB8AC3E}">
        <p14:creationId xmlns:p14="http://schemas.microsoft.com/office/powerpoint/2010/main" val="38901149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1"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Arial"/>
          <a:ea typeface="+mn-ea"/>
          <a:cs typeface="Arial"/>
        </a:defRPr>
      </a:lvl1pPr>
      <a:lvl2pPr marL="742950" indent="-285750" algn="l" defTabSz="457200" rtl="0" eaLnBrk="1" latinLnBrk="0" hangingPunct="1">
        <a:spcBef>
          <a:spcPct val="20000"/>
        </a:spcBef>
        <a:buFont typeface="Arial"/>
        <a:buChar char="–"/>
        <a:defRPr sz="2800" b="1" kern="1200">
          <a:solidFill>
            <a:srgbClr val="FFFFFF"/>
          </a:solidFill>
          <a:latin typeface="Arial"/>
          <a:ea typeface="+mn-ea"/>
          <a:cs typeface="Arial"/>
        </a:defRPr>
      </a:lvl2pPr>
      <a:lvl3pPr marL="1143000" indent="-228600" algn="l" defTabSz="457200" rtl="0" eaLnBrk="1" latinLnBrk="0" hangingPunct="1">
        <a:spcBef>
          <a:spcPct val="20000"/>
        </a:spcBef>
        <a:buFont typeface="Arial"/>
        <a:buChar char="•"/>
        <a:defRPr sz="2400" b="1" kern="1200">
          <a:solidFill>
            <a:srgbClr val="FFFFFF"/>
          </a:solidFill>
          <a:latin typeface="Arial"/>
          <a:ea typeface="+mn-ea"/>
          <a:cs typeface="Arial"/>
        </a:defRPr>
      </a:lvl3pPr>
      <a:lvl4pPr marL="1600200" indent="-228600" algn="l" defTabSz="457200" rtl="0" eaLnBrk="1" latinLnBrk="0" hangingPunct="1">
        <a:spcBef>
          <a:spcPct val="20000"/>
        </a:spcBef>
        <a:buFont typeface="Arial"/>
        <a:buChar char="–"/>
        <a:defRPr sz="2000" b="1" kern="1200">
          <a:solidFill>
            <a:srgbClr val="FFFFFF"/>
          </a:solidFill>
          <a:latin typeface="Arial"/>
          <a:ea typeface="+mn-ea"/>
          <a:cs typeface="Arial"/>
        </a:defRPr>
      </a:lvl4pPr>
      <a:lvl5pPr marL="2057400" indent="-228600" algn="l" defTabSz="457200" rtl="0" eaLnBrk="1" latinLnBrk="0" hangingPunct="1">
        <a:spcBef>
          <a:spcPct val="20000"/>
        </a:spcBef>
        <a:buFont typeface="Arial"/>
        <a:buChar char="»"/>
        <a:defRPr sz="2000" b="1" kern="1200">
          <a:solidFill>
            <a:srgbClr val="FFFFF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a:t>IDSA 2021 </a:t>
            </a:r>
            <a:r>
              <a:rPr lang="en-US" sz="3600" i="1" dirty="0"/>
              <a:t>C. difficile</a:t>
            </a:r>
            <a:r>
              <a:rPr lang="en-US" sz="3600" dirty="0"/>
              <a:t> Infection Guideline Update</a:t>
            </a:r>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a:p>
            <a:pPr algn="l"/>
            <a:endParaRPr lang="en-US" dirty="0"/>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428101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Clinical Scenario</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pPr marL="0" indent="0">
              <a:buNone/>
            </a:pPr>
            <a:r>
              <a:rPr lang="en-US" sz="2200" b="0" dirty="0">
                <a:latin typeface="Arial" charset="0"/>
                <a:ea typeface="ＭＳ Ｐゴシック" charset="0"/>
              </a:rPr>
              <a:t>You are working at your community pharmacy. It is 5:00 PM on a Friday. A patient walks up to your counter with a prescription for fidaxomicin for C. difficile infection. You fill their prescription and tell them that their insurance does not cover that medication. You tell them it will be $5,000 and look up from the cash register to see this face:</a:t>
            </a:r>
          </a:p>
          <a:p>
            <a:pPr marL="0" indent="0">
              <a:buNone/>
            </a:pPr>
            <a:endParaRPr lang="en-US" sz="2200" b="0" dirty="0">
              <a:latin typeface="Arial" charset="0"/>
              <a:ea typeface="ＭＳ Ｐゴシック" charset="0"/>
            </a:endParaRPr>
          </a:p>
          <a:p>
            <a:pPr marL="0" indent="0">
              <a:buNone/>
            </a:pPr>
            <a:r>
              <a:rPr lang="en-US" sz="2200" b="0" dirty="0">
                <a:latin typeface="Arial" charset="0"/>
                <a:ea typeface="ＭＳ Ｐゴシック" charset="0"/>
              </a:rPr>
              <a:t>How do you proceed?</a:t>
            </a:r>
            <a:endParaRPr lang="en-US" sz="1800" b="0" dirty="0">
              <a:latin typeface="Arial" charset="0"/>
              <a:ea typeface="ＭＳ Ｐゴシック" charset="0"/>
            </a:endParaRPr>
          </a:p>
        </p:txBody>
      </p:sp>
      <p:pic>
        <p:nvPicPr>
          <p:cNvPr id="8" name="Picture 7" descr="A picture containing shape&#10;&#10;Description automatically generated">
            <a:extLst>
              <a:ext uri="{FF2B5EF4-FFF2-40B4-BE49-F238E27FC236}">
                <a16:creationId xmlns:a16="http://schemas.microsoft.com/office/drawing/2014/main" id="{5EB8B7B4-0FAF-4C8E-B054-BEA95CE39B83}"/>
              </a:ext>
            </a:extLst>
          </p:cNvPr>
          <p:cNvPicPr>
            <a:picLocks noChangeAspect="1"/>
          </p:cNvPicPr>
          <p:nvPr/>
        </p:nvPicPr>
        <p:blipFill>
          <a:blip r:embed="rId3"/>
          <a:stretch>
            <a:fillRect/>
          </a:stretch>
        </p:blipFill>
        <p:spPr>
          <a:xfrm>
            <a:off x="5653853" y="3127738"/>
            <a:ext cx="1326424" cy="1326424"/>
          </a:xfrm>
          <a:prstGeom prst="rect">
            <a:avLst/>
          </a:prstGeom>
        </p:spPr>
      </p:pic>
    </p:spTree>
    <p:extLst>
      <p:ext uri="{BB962C8B-B14F-4D97-AF65-F5344CB8AC3E}">
        <p14:creationId xmlns:p14="http://schemas.microsoft.com/office/powerpoint/2010/main" val="282116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Burning Questions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92500"/>
          </a:bodyPr>
          <a:lstStyle/>
          <a:p>
            <a:r>
              <a:rPr lang="en-US" sz="2200" b="0" dirty="0">
                <a:latin typeface="Arial" charset="0"/>
                <a:ea typeface="ＭＳ Ｐゴシック" charset="0"/>
              </a:rPr>
              <a:t>Is fidaxomicin more effective than vancomycin for initial CDI?</a:t>
            </a:r>
          </a:p>
          <a:p>
            <a:pPr lvl="1"/>
            <a:r>
              <a:rPr lang="en-US" sz="1800" b="0" dirty="0">
                <a:latin typeface="Arial" charset="0"/>
                <a:ea typeface="ＭＳ Ｐゴシック" charset="0"/>
              </a:rPr>
              <a:t>Is it cost effective?</a:t>
            </a:r>
          </a:p>
          <a:p>
            <a:endParaRPr lang="en-US" sz="2200" b="0" dirty="0">
              <a:latin typeface="Arial" charset="0"/>
              <a:ea typeface="ＭＳ Ｐゴシック" charset="0"/>
            </a:endParaRPr>
          </a:p>
          <a:p>
            <a:r>
              <a:rPr lang="en-US" sz="2200" b="0" dirty="0">
                <a:latin typeface="Arial" charset="0"/>
                <a:ea typeface="ＭＳ Ｐゴシック" charset="0"/>
              </a:rPr>
              <a:t>Is fidaxomicin more effective than vancomycin for recurrent CDI?</a:t>
            </a:r>
          </a:p>
          <a:p>
            <a:pPr lvl="1"/>
            <a:r>
              <a:rPr lang="en-US" sz="1800" b="0" dirty="0">
                <a:latin typeface="Arial" charset="0"/>
                <a:ea typeface="ＭＳ Ｐゴシック" charset="0"/>
              </a:rPr>
              <a:t>Is it cost effective?</a:t>
            </a:r>
          </a:p>
          <a:p>
            <a:endParaRPr lang="en-US" sz="2200" b="0" dirty="0">
              <a:latin typeface="Arial" charset="0"/>
              <a:ea typeface="ＭＳ Ｐゴシック" charset="0"/>
            </a:endParaRPr>
          </a:p>
          <a:p>
            <a:r>
              <a:rPr lang="en-US" sz="2200" b="0" dirty="0">
                <a:latin typeface="Arial" charset="0"/>
                <a:ea typeface="ＭＳ Ｐゴシック" charset="0"/>
              </a:rPr>
              <a:t>Is </a:t>
            </a:r>
            <a:r>
              <a:rPr lang="en-US" sz="2200" b="0" dirty="0" err="1">
                <a:latin typeface="Arial" charset="0"/>
                <a:ea typeface="ＭＳ Ｐゴシック" charset="0"/>
              </a:rPr>
              <a:t>bezlotoxumab</a:t>
            </a:r>
            <a:r>
              <a:rPr lang="en-US" sz="2200" b="0" dirty="0">
                <a:latin typeface="Arial" charset="0"/>
                <a:ea typeface="ＭＳ Ｐゴシック" charset="0"/>
              </a:rPr>
              <a:t> effective in the treatment of recurrent CDI?</a:t>
            </a:r>
          </a:p>
          <a:p>
            <a:pPr lvl="1"/>
            <a:r>
              <a:rPr lang="en-US" sz="1800" b="0" dirty="0">
                <a:latin typeface="Arial" charset="0"/>
                <a:ea typeface="ＭＳ Ｐゴシック" charset="0"/>
              </a:rPr>
              <a:t>Is it cost effective?</a:t>
            </a:r>
          </a:p>
        </p:txBody>
      </p:sp>
      <p:sp>
        <p:nvSpPr>
          <p:cNvPr id="4" name="Rectangle 3">
            <a:extLst>
              <a:ext uri="{FF2B5EF4-FFF2-40B4-BE49-F238E27FC236}">
                <a16:creationId xmlns:a16="http://schemas.microsoft.com/office/drawing/2014/main" id="{23246BBE-4822-45BD-9D0C-E4B30D5CCB44}"/>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Tree>
    <p:extLst>
      <p:ext uri="{BB962C8B-B14F-4D97-AF65-F5344CB8AC3E}">
        <p14:creationId xmlns:p14="http://schemas.microsoft.com/office/powerpoint/2010/main" val="196594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6" end="6"/>
                                            </p:txEl>
                                          </p:spTgt>
                                        </p:tgtEl>
                                        <p:attrNameLst>
                                          <p:attrName>style.visibility</p:attrName>
                                        </p:attrNameLst>
                                      </p:cBhvr>
                                      <p:to>
                                        <p:strVal val="visible"/>
                                      </p:to>
                                    </p:set>
                                    <p:animEffect transition="in" filter="fade">
                                      <p:cBhvr>
                                        <p:cTn id="12" dur="500"/>
                                        <p:tgtEl>
                                          <p:spTgt spid="9">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animEffect transition="in" filter="fade">
                                      <p:cBhvr>
                                        <p:cTn id="23"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a:t>Initial CDI Treatment:</a:t>
            </a:r>
            <a:br>
              <a:rPr lang="en-US" sz="3600" dirty="0"/>
            </a:br>
            <a:r>
              <a:rPr lang="en-US" sz="3600" dirty="0"/>
              <a:t>Fidaxomicin vs Vancomycin</a:t>
            </a:r>
            <a:br>
              <a:rPr lang="en-US" sz="3600" dirty="0"/>
            </a:br>
            <a:endParaRPr lang="en-US" sz="3600" i="1" dirty="0"/>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a:p>
            <a:pPr algn="l"/>
            <a:endParaRPr lang="en-US" sz="2800" dirty="0"/>
          </a:p>
          <a:p>
            <a:pPr algn="l"/>
            <a:endParaRPr lang="en-US" dirty="0"/>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2752744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Fidaxomicin</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1800" b="0" dirty="0">
                <a:latin typeface="Arial" charset="0"/>
                <a:ea typeface="ＭＳ Ｐゴシック" charset="0"/>
              </a:rPr>
              <a:t>Macrolide-class antibiotic with limited spectrum of activity</a:t>
            </a:r>
          </a:p>
          <a:p>
            <a:pPr lvl="1"/>
            <a:r>
              <a:rPr lang="en-US" sz="1400" b="0" dirty="0">
                <a:latin typeface="Arial" charset="0"/>
                <a:ea typeface="ＭＳ Ｐゴシック" charset="0"/>
              </a:rPr>
              <a:t>Primarily active against </a:t>
            </a:r>
            <a:r>
              <a:rPr lang="en-US" sz="1400" b="0" i="1" dirty="0">
                <a:latin typeface="Arial" charset="0"/>
                <a:ea typeface="ＭＳ Ｐゴシック" charset="0"/>
              </a:rPr>
              <a:t>Clostridia</a:t>
            </a:r>
            <a:r>
              <a:rPr lang="en-US" sz="1400" b="0" dirty="0">
                <a:latin typeface="Arial" charset="0"/>
                <a:ea typeface="ＭＳ Ｐゴシック" charset="0"/>
              </a:rPr>
              <a:t> spp.</a:t>
            </a:r>
          </a:p>
          <a:p>
            <a:endParaRPr lang="en-US" sz="1800" b="0" dirty="0">
              <a:latin typeface="Arial" charset="0"/>
              <a:ea typeface="ＭＳ Ｐゴシック" charset="0"/>
            </a:endParaRPr>
          </a:p>
          <a:p>
            <a:r>
              <a:rPr lang="en-US" sz="1800" b="0" dirty="0">
                <a:latin typeface="Arial" charset="0"/>
                <a:ea typeface="ＭＳ Ｐゴシック" charset="0"/>
              </a:rPr>
              <a:t>Theoretically, fidaxomicin’s spectrum of activity decreases recurrence</a:t>
            </a:r>
          </a:p>
          <a:p>
            <a:pPr lvl="1"/>
            <a:r>
              <a:rPr lang="en-US" sz="1400" b="0" dirty="0">
                <a:latin typeface="Arial" charset="0"/>
                <a:ea typeface="ＭＳ Ｐゴシック" charset="0"/>
              </a:rPr>
              <a:t>Less collateral damage to normal GI flora</a:t>
            </a:r>
          </a:p>
          <a:p>
            <a:endParaRPr lang="en-US" sz="1800" b="0" dirty="0">
              <a:latin typeface="Arial" charset="0"/>
              <a:ea typeface="ＭＳ Ｐゴシック" charset="0"/>
            </a:endParaRPr>
          </a:p>
          <a:p>
            <a:r>
              <a:rPr lang="en-US" sz="1800" b="0" dirty="0">
                <a:latin typeface="Arial" charset="0"/>
                <a:ea typeface="ＭＳ Ｐゴシック" charset="0"/>
              </a:rPr>
              <a:t>Incredibly expensive!</a:t>
            </a:r>
          </a:p>
          <a:p>
            <a:pPr lvl="1"/>
            <a:r>
              <a:rPr lang="en-US" sz="1600" b="0" dirty="0">
                <a:latin typeface="Arial" charset="0"/>
                <a:ea typeface="ＭＳ Ｐゴシック" charset="0"/>
              </a:rPr>
              <a:t>Metronidazole PO: $24</a:t>
            </a:r>
          </a:p>
          <a:p>
            <a:pPr lvl="1"/>
            <a:r>
              <a:rPr lang="en-US" sz="1600" b="0" dirty="0">
                <a:latin typeface="Arial" charset="0"/>
                <a:ea typeface="ＭＳ Ｐゴシック" charset="0"/>
              </a:rPr>
              <a:t>Vancomycin PO: $228</a:t>
            </a:r>
          </a:p>
          <a:p>
            <a:pPr lvl="1"/>
            <a:r>
              <a:rPr lang="en-US" sz="1600" b="0" dirty="0">
                <a:latin typeface="Arial" charset="0"/>
                <a:ea typeface="ＭＳ Ｐゴシック" charset="0"/>
              </a:rPr>
              <a:t>Fidaxomicin PO: $5,370</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spTree>
    <p:extLst>
      <p:ext uri="{BB962C8B-B14F-4D97-AF65-F5344CB8AC3E}">
        <p14:creationId xmlns:p14="http://schemas.microsoft.com/office/powerpoint/2010/main" val="362374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7" end="7"/>
                                            </p:txEl>
                                          </p:spTgt>
                                        </p:tgtEl>
                                        <p:attrNameLst>
                                          <p:attrName>style.visibility</p:attrName>
                                        </p:attrNameLst>
                                      </p:cBhvr>
                                      <p:to>
                                        <p:strVal val="visible"/>
                                      </p:to>
                                    </p:set>
                                    <p:animEffect transition="in" filter="fade">
                                      <p:cBhvr>
                                        <p:cTn id="20" dur="500"/>
                                        <p:tgtEl>
                                          <p:spTgt spid="9">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animEffect transition="in" filter="fade">
                                      <p:cBhvr>
                                        <p:cTn id="25" dur="500"/>
                                        <p:tgtEl>
                                          <p:spTgt spid="9">
                                            <p:txEl>
                                              <p:pRg st="8"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9">
                                            <p:txEl>
                                              <p:pRg st="9" end="9"/>
                                            </p:txEl>
                                          </p:spTgt>
                                        </p:tgtEl>
                                        <p:attrNameLst>
                                          <p:attrName>style.visibility</p:attrName>
                                        </p:attrNameLst>
                                      </p:cBhvr>
                                      <p:to>
                                        <p:strVal val="visible"/>
                                      </p:to>
                                    </p:set>
                                    <p:animEffect transition="in" filter="fade">
                                      <p:cBhvr>
                                        <p:cTn id="30"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971"/>
            <a:ext cx="8229600" cy="857250"/>
          </a:xfrm>
        </p:spPr>
        <p:txBody>
          <a:bodyPr>
            <a:normAutofit fontScale="90000"/>
          </a:bodyPr>
          <a:lstStyle/>
          <a:p>
            <a:r>
              <a:rPr lang="en-US" sz="3200" dirty="0">
                <a:latin typeface="Arial" charset="0"/>
                <a:ea typeface="ＭＳ Ｐゴシック" charset="0"/>
                <a:cs typeface="ＭＳ Ｐゴシック" charset="0"/>
              </a:rPr>
              <a:t>IDSA </a:t>
            </a:r>
            <a:r>
              <a:rPr lang="en-US" sz="3200" dirty="0" err="1">
                <a:latin typeface="Arial" charset="0"/>
                <a:ea typeface="ＭＳ Ｐゴシック" charset="0"/>
                <a:cs typeface="ＭＳ Ｐゴシック" charset="0"/>
              </a:rPr>
              <a:t>Guildeline</a:t>
            </a:r>
            <a:r>
              <a:rPr lang="en-US" sz="3200" dirty="0">
                <a:latin typeface="Arial" charset="0"/>
                <a:ea typeface="ＭＳ Ｐゴシック" charset="0"/>
                <a:cs typeface="ＭＳ Ｐゴシック" charset="0"/>
              </a:rPr>
              <a:t> Cited Studies</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Initial CDI: Fidaxomicin vs Vancomycin</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219200"/>
            <a:ext cx="7620000" cy="3390900"/>
          </a:xfrm>
        </p:spPr>
        <p:txBody>
          <a:bodyPr>
            <a:normAutofit fontScale="85000" lnSpcReduction="20000"/>
          </a:bodyPr>
          <a:lstStyle/>
          <a:p>
            <a:r>
              <a:rPr lang="en-US" sz="1600" b="0" dirty="0">
                <a:latin typeface="Arial" charset="0"/>
                <a:ea typeface="ＭＳ Ｐゴシック" charset="0"/>
              </a:rPr>
              <a:t>Louie TJ, et al</a:t>
            </a:r>
          </a:p>
          <a:p>
            <a:pPr lvl="1"/>
            <a:r>
              <a:rPr lang="en-US" sz="1200" b="0" dirty="0">
                <a:latin typeface="Arial" charset="0"/>
                <a:ea typeface="ＭＳ Ｐゴシック" charset="0"/>
              </a:rPr>
              <a:t>Non-inferiority trial comparing fidaxomicin to vancomycin in patients with CDI</a:t>
            </a:r>
          </a:p>
          <a:p>
            <a:pPr lvl="1"/>
            <a:r>
              <a:rPr lang="en-US" sz="1200" b="0" dirty="0">
                <a:latin typeface="Arial" charset="0"/>
                <a:ea typeface="ＭＳ Ｐゴシック" charset="0"/>
              </a:rPr>
              <a:t>Non-inferiority demonstrated for clinical cure</a:t>
            </a:r>
          </a:p>
          <a:p>
            <a:endParaRPr lang="en-US" sz="1600" b="0" dirty="0">
              <a:latin typeface="Arial" charset="0"/>
              <a:ea typeface="ＭＳ Ｐゴシック" charset="0"/>
            </a:endParaRPr>
          </a:p>
          <a:p>
            <a:r>
              <a:rPr lang="en-US" sz="1600" b="0" dirty="0" err="1">
                <a:latin typeface="Arial" charset="0"/>
                <a:ea typeface="ＭＳ Ｐゴシック" charset="0"/>
              </a:rPr>
              <a:t>Cornely</a:t>
            </a:r>
            <a:r>
              <a:rPr lang="en-US" sz="1600" b="0" dirty="0">
                <a:latin typeface="Arial" charset="0"/>
                <a:ea typeface="ＭＳ Ｐゴシック" charset="0"/>
              </a:rPr>
              <a:t> OA, et al</a:t>
            </a:r>
          </a:p>
          <a:p>
            <a:pPr lvl="1"/>
            <a:r>
              <a:rPr lang="en-US" sz="1200" b="0" dirty="0">
                <a:latin typeface="Arial" charset="0"/>
                <a:ea typeface="ＭＳ Ｐゴシック" charset="0"/>
              </a:rPr>
              <a:t>Non-inferiority trial comparing fidaxomicin to vancomycin in patients with CDI</a:t>
            </a:r>
          </a:p>
          <a:p>
            <a:pPr lvl="1"/>
            <a:r>
              <a:rPr lang="en-US" sz="1200" b="0" dirty="0">
                <a:latin typeface="Arial" charset="0"/>
                <a:ea typeface="ＭＳ Ｐゴシック" charset="0"/>
              </a:rPr>
              <a:t>Non-inferiority demonstrated for clinical cure</a:t>
            </a:r>
          </a:p>
          <a:p>
            <a:endParaRPr lang="en-US" sz="1600" b="0" dirty="0">
              <a:latin typeface="Arial" charset="0"/>
              <a:ea typeface="ＭＳ Ｐゴシック" charset="0"/>
            </a:endParaRPr>
          </a:p>
          <a:p>
            <a:r>
              <a:rPr lang="en-US" sz="1600" b="0" dirty="0" err="1">
                <a:latin typeface="Arial" charset="0"/>
                <a:ea typeface="ＭＳ Ｐゴシック" charset="0"/>
              </a:rPr>
              <a:t>Guery</a:t>
            </a:r>
            <a:r>
              <a:rPr lang="en-US" sz="1600" b="0" dirty="0">
                <a:latin typeface="Arial" charset="0"/>
                <a:ea typeface="ＭＳ Ｐゴシック" charset="0"/>
              </a:rPr>
              <a:t> B, et al</a:t>
            </a:r>
          </a:p>
          <a:p>
            <a:pPr lvl="1"/>
            <a:r>
              <a:rPr lang="en-US" sz="1200" b="0" dirty="0">
                <a:latin typeface="Arial" charset="0"/>
                <a:ea typeface="ＭＳ Ｐゴシック" charset="0"/>
              </a:rPr>
              <a:t>Superiority trial comparing tapered fidaxomicin to vancomycin in patients with CDI</a:t>
            </a:r>
          </a:p>
          <a:p>
            <a:pPr lvl="1"/>
            <a:r>
              <a:rPr lang="en-US" sz="1200" b="0" dirty="0">
                <a:latin typeface="Arial" charset="0"/>
                <a:ea typeface="ＭＳ Ｐゴシック" charset="0"/>
              </a:rPr>
              <a:t>Higher sustained cure at 30 and 90 days seen in the tapered fidaxomicin group</a:t>
            </a:r>
          </a:p>
          <a:p>
            <a:endParaRPr lang="en-US" sz="1600" b="0" dirty="0">
              <a:latin typeface="Arial" charset="0"/>
              <a:ea typeface="ＭＳ Ｐゴシック" charset="0"/>
            </a:endParaRPr>
          </a:p>
          <a:p>
            <a:r>
              <a:rPr lang="en-US" sz="1600" b="0" dirty="0" err="1">
                <a:latin typeface="Arial" charset="0"/>
                <a:ea typeface="ＭＳ Ｐゴシック" charset="0"/>
              </a:rPr>
              <a:t>Mikamo</a:t>
            </a:r>
            <a:r>
              <a:rPr lang="en-US" sz="1600" b="0" dirty="0">
                <a:latin typeface="Arial" charset="0"/>
                <a:ea typeface="ＭＳ Ｐゴシック" charset="0"/>
              </a:rPr>
              <a:t> H, et al</a:t>
            </a:r>
          </a:p>
          <a:p>
            <a:pPr lvl="1"/>
            <a:r>
              <a:rPr lang="en-US" sz="1200" b="0" dirty="0">
                <a:latin typeface="Arial" charset="0"/>
                <a:ea typeface="ＭＳ Ｐゴシック" charset="0"/>
              </a:rPr>
              <a:t>Non-inferiority trial comparing fidaxomicin to vancomycin in patients with CDI</a:t>
            </a:r>
          </a:p>
          <a:p>
            <a:pPr lvl="1"/>
            <a:r>
              <a:rPr lang="en-US" sz="1200" b="0" dirty="0">
                <a:latin typeface="Arial" charset="0"/>
                <a:ea typeface="ＭＳ Ｐゴシック" charset="0"/>
              </a:rPr>
              <a:t>Non-inferiority was not demonstrated</a:t>
            </a:r>
          </a:p>
          <a:p>
            <a:endParaRPr lang="en-US" sz="1600" b="0" dirty="0">
              <a:latin typeface="Arial" charset="0"/>
              <a:ea typeface="ＭＳ Ｐゴシック" charset="0"/>
            </a:endParaRPr>
          </a:p>
          <a:p>
            <a:r>
              <a:rPr lang="en-US" sz="1600" b="0" dirty="0">
                <a:latin typeface="Arial" charset="0"/>
                <a:ea typeface="ＭＳ Ｐゴシック" charset="0"/>
              </a:rPr>
              <a:t>All 4 studies included all patients with CDI (did not differentiate between CDI and </a:t>
            </a:r>
            <a:r>
              <a:rPr lang="en-US" sz="1600" b="0" dirty="0" err="1">
                <a:latin typeface="Arial" charset="0"/>
                <a:ea typeface="ＭＳ Ｐゴシック" charset="0"/>
              </a:rPr>
              <a:t>rCDI</a:t>
            </a:r>
            <a:r>
              <a:rPr lang="en-US" sz="1600" b="0" dirty="0">
                <a:latin typeface="Arial" charset="0"/>
                <a:ea typeface="ＭＳ Ｐゴシック" charset="0"/>
              </a:rPr>
              <a:t>)</a:t>
            </a:r>
          </a:p>
          <a:p>
            <a:pPr lvl="1"/>
            <a:r>
              <a:rPr lang="en-US" sz="1200" b="0" dirty="0">
                <a:latin typeface="Arial" charset="0"/>
                <a:ea typeface="ＭＳ Ｐゴシック" charset="0"/>
              </a:rPr>
              <a:t>Between 10-20% of patients in each study had a case of CDI in the past 3 months</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369332"/>
          </a:xfrm>
          <a:prstGeom prst="rect">
            <a:avLst/>
          </a:prstGeom>
        </p:spPr>
        <p:txBody>
          <a:bodyPr wrap="square">
            <a:spAutoFit/>
          </a:bodyPr>
          <a:lstStyle/>
          <a:p>
            <a:r>
              <a:rPr lang="fr-FR" sz="900" dirty="0" err="1"/>
              <a:t>Louie</a:t>
            </a:r>
            <a:r>
              <a:rPr lang="fr-FR" sz="900" dirty="0"/>
              <a:t> TJ, et al. </a:t>
            </a:r>
            <a:r>
              <a:rPr lang="fr-FR" sz="900" i="1" dirty="0"/>
              <a:t>N </a:t>
            </a:r>
            <a:r>
              <a:rPr lang="fr-FR" sz="900" i="1" dirty="0" err="1"/>
              <a:t>Engl</a:t>
            </a:r>
            <a:r>
              <a:rPr lang="fr-FR" sz="900" i="1" dirty="0"/>
              <a:t> J Med</a:t>
            </a:r>
            <a:r>
              <a:rPr lang="fr-FR" sz="900" dirty="0"/>
              <a:t>. 2011;364:422-31.</a:t>
            </a:r>
          </a:p>
          <a:p>
            <a:r>
              <a:rPr lang="fr-FR" sz="900" dirty="0" err="1"/>
              <a:t>Cornely</a:t>
            </a:r>
            <a:r>
              <a:rPr lang="fr-FR" sz="900" dirty="0"/>
              <a:t> OA, et al. </a:t>
            </a:r>
            <a:r>
              <a:rPr lang="fr-FR" sz="900" i="1" dirty="0"/>
              <a:t>Lancet Infect Dis</a:t>
            </a:r>
            <a:r>
              <a:rPr lang="fr-FR" sz="900" dirty="0"/>
              <a:t> 2012;12:281-9.</a:t>
            </a:r>
          </a:p>
        </p:txBody>
      </p:sp>
      <p:sp>
        <p:nvSpPr>
          <p:cNvPr id="5" name="Rectangle 4">
            <a:extLst>
              <a:ext uri="{FF2B5EF4-FFF2-40B4-BE49-F238E27FC236}">
                <a16:creationId xmlns:a16="http://schemas.microsoft.com/office/drawing/2014/main" id="{D8194505-B872-4B10-99CE-BCC56E104894}"/>
              </a:ext>
            </a:extLst>
          </p:cNvPr>
          <p:cNvSpPr/>
          <p:nvPr/>
        </p:nvSpPr>
        <p:spPr>
          <a:xfrm>
            <a:off x="6553199" y="4805863"/>
            <a:ext cx="2847474" cy="3693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a:p>
            <a:r>
              <a:rPr lang="fr-FR" sz="900" dirty="0" err="1"/>
              <a:t>Mikamo</a:t>
            </a:r>
            <a:r>
              <a:rPr lang="fr-FR" sz="900" dirty="0"/>
              <a:t> H, et al. </a:t>
            </a:r>
            <a:r>
              <a:rPr lang="fr-FR" sz="900" i="1" dirty="0"/>
              <a:t>J Infect </a:t>
            </a:r>
            <a:r>
              <a:rPr lang="fr-FR" sz="900" i="1" dirty="0" err="1"/>
              <a:t>Chemother</a:t>
            </a:r>
            <a:r>
              <a:rPr lang="fr-FR" sz="900" dirty="0"/>
              <a:t> 2018;24:744-52.</a:t>
            </a:r>
          </a:p>
        </p:txBody>
      </p:sp>
    </p:spTree>
    <p:extLst>
      <p:ext uri="{BB962C8B-B14F-4D97-AF65-F5344CB8AC3E}">
        <p14:creationId xmlns:p14="http://schemas.microsoft.com/office/powerpoint/2010/main" val="255436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Effect transition="in" filter="fade">
                                      <p:cBhvr>
                                        <p:cTn id="15" dur="500"/>
                                        <p:tgtEl>
                                          <p:spTgt spid="9">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6" end="6"/>
                                            </p:txEl>
                                          </p:spTgt>
                                        </p:tgtEl>
                                        <p:attrNameLst>
                                          <p:attrName>style.visibility</p:attrName>
                                        </p:attrNameLst>
                                      </p:cBhvr>
                                      <p:to>
                                        <p:strVal val="visible"/>
                                      </p:to>
                                    </p:set>
                                    <p:animEffect transition="in" filter="fade">
                                      <p:cBhvr>
                                        <p:cTn id="18" dur="500"/>
                                        <p:tgtEl>
                                          <p:spTgt spid="9">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animEffect transition="in" filter="fade">
                                      <p:cBhvr>
                                        <p:cTn id="23" dur="500"/>
                                        <p:tgtEl>
                                          <p:spTgt spid="9">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10" end="10"/>
                                            </p:txEl>
                                          </p:spTgt>
                                        </p:tgtEl>
                                        <p:attrNameLst>
                                          <p:attrName>style.visibility</p:attrName>
                                        </p:attrNameLst>
                                      </p:cBhvr>
                                      <p:to>
                                        <p:strVal val="visible"/>
                                      </p:to>
                                    </p:set>
                                    <p:animEffect transition="in" filter="fade">
                                      <p:cBhvr>
                                        <p:cTn id="26" dur="500"/>
                                        <p:tgtEl>
                                          <p:spTgt spid="9">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13" end="13"/>
                                            </p:txEl>
                                          </p:spTgt>
                                        </p:tgtEl>
                                        <p:attrNameLst>
                                          <p:attrName>style.visibility</p:attrName>
                                        </p:attrNameLst>
                                      </p:cBhvr>
                                      <p:to>
                                        <p:strVal val="visible"/>
                                      </p:to>
                                    </p:set>
                                    <p:animEffect transition="in" filter="fade">
                                      <p:cBhvr>
                                        <p:cTn id="31" dur="500"/>
                                        <p:tgtEl>
                                          <p:spTgt spid="9">
                                            <p:txEl>
                                              <p:pRg st="13" end="13"/>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4" end="14"/>
                                            </p:txEl>
                                          </p:spTgt>
                                        </p:tgtEl>
                                        <p:attrNameLst>
                                          <p:attrName>style.visibility</p:attrName>
                                        </p:attrNameLst>
                                      </p:cBhvr>
                                      <p:to>
                                        <p:strVal val="visible"/>
                                      </p:to>
                                    </p:set>
                                    <p:animEffect transition="in" filter="fade">
                                      <p:cBhvr>
                                        <p:cTn id="34" dur="500"/>
                                        <p:tgtEl>
                                          <p:spTgt spid="9">
                                            <p:txEl>
                                              <p:pRg st="14" end="1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9">
                                            <p:txEl>
                                              <p:pRg st="16" end="16"/>
                                            </p:txEl>
                                          </p:spTgt>
                                        </p:tgtEl>
                                        <p:attrNameLst>
                                          <p:attrName>style.visibility</p:attrName>
                                        </p:attrNameLst>
                                      </p:cBhvr>
                                      <p:to>
                                        <p:strVal val="visible"/>
                                      </p:to>
                                    </p:set>
                                    <p:animEffect transition="in" filter="fade">
                                      <p:cBhvr>
                                        <p:cTn id="39" dur="500"/>
                                        <p:tgtEl>
                                          <p:spTgt spid="9">
                                            <p:txEl>
                                              <p:pRg st="16" end="1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9">
                                            <p:txEl>
                                              <p:pRg st="17" end="17"/>
                                            </p:txEl>
                                          </p:spTgt>
                                        </p:tgtEl>
                                        <p:attrNameLst>
                                          <p:attrName>style.visibility</p:attrName>
                                        </p:attrNameLst>
                                      </p:cBhvr>
                                      <p:to>
                                        <p:strVal val="visible"/>
                                      </p:to>
                                    </p:set>
                                    <p:animEffect transition="in" filter="fade">
                                      <p:cBhvr>
                                        <p:cTn id="42" dur="500"/>
                                        <p:tgtEl>
                                          <p:spTgt spid="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IDSA 2021 Guidelines</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Initial CDI: Fidaxomicin vs Vancomycin</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fontScale="92500" lnSpcReduction="20000"/>
          </a:bodyPr>
          <a:lstStyle/>
          <a:p>
            <a:r>
              <a:rPr lang="en-US" sz="2200" b="0" dirty="0">
                <a:latin typeface="Arial" charset="0"/>
                <a:ea typeface="ＭＳ Ｐゴシック" charset="0"/>
              </a:rPr>
              <a:t>Rate of initial cure within 2 days of end of treatment:</a:t>
            </a:r>
          </a:p>
          <a:p>
            <a:pPr lvl="1"/>
            <a:r>
              <a:rPr lang="en-US" sz="1800" b="0" dirty="0">
                <a:latin typeface="Arial" charset="0"/>
                <a:ea typeface="ＭＳ Ｐゴシック" charset="0"/>
              </a:rPr>
              <a:t>HR (95% CI): 1.00 (0.96 to 1.04)</a:t>
            </a:r>
          </a:p>
          <a:p>
            <a:endParaRPr lang="en-US" sz="2200" b="0" dirty="0">
              <a:latin typeface="Arial" charset="0"/>
              <a:ea typeface="ＭＳ Ｐゴシック" charset="0"/>
            </a:endParaRPr>
          </a:p>
          <a:p>
            <a:r>
              <a:rPr lang="en-US" sz="2200" b="0" dirty="0">
                <a:latin typeface="Arial" charset="0"/>
                <a:ea typeface="ＭＳ Ｐゴシック" charset="0"/>
              </a:rPr>
              <a:t>Drug-related adverse events:</a:t>
            </a:r>
          </a:p>
          <a:p>
            <a:pPr lvl="1"/>
            <a:r>
              <a:rPr lang="en-US" sz="1800" b="0" dirty="0">
                <a:latin typeface="Arial" charset="0"/>
                <a:ea typeface="ＭＳ Ｐゴシック" charset="0"/>
              </a:rPr>
              <a:t>HR (95% CI): 1.02 (0.76 to 1.36)</a:t>
            </a:r>
          </a:p>
          <a:p>
            <a:endParaRPr lang="en-US" sz="2200" b="0" dirty="0">
              <a:latin typeface="Arial" charset="0"/>
              <a:ea typeface="ＭＳ Ｐゴシック" charset="0"/>
            </a:endParaRPr>
          </a:p>
          <a:p>
            <a:r>
              <a:rPr lang="en-US" sz="2200" b="0" dirty="0">
                <a:latin typeface="Arial" charset="0"/>
                <a:ea typeface="ＭＳ Ｐゴシック" charset="0"/>
              </a:rPr>
              <a:t>All-cause mortality:</a:t>
            </a:r>
          </a:p>
          <a:p>
            <a:pPr lvl="1"/>
            <a:r>
              <a:rPr lang="en-US" sz="1800" b="0" dirty="0">
                <a:latin typeface="Arial" charset="0"/>
                <a:ea typeface="ＭＳ Ｐゴシック" charset="0"/>
              </a:rPr>
              <a:t>HR (95% CI): 0.90 (0.66 to 1.23)</a:t>
            </a:r>
          </a:p>
          <a:p>
            <a:pPr lvl="1"/>
            <a:endParaRPr lang="en-US" sz="1800" b="0" dirty="0">
              <a:latin typeface="Arial" charset="0"/>
              <a:ea typeface="ＭＳ Ｐゴシック" charset="0"/>
            </a:endParaRPr>
          </a:p>
          <a:p>
            <a:r>
              <a:rPr lang="en-US" sz="2200" b="0" dirty="0">
                <a:latin typeface="Arial" charset="0"/>
                <a:ea typeface="ＭＳ Ｐゴシック" charset="0"/>
              </a:rPr>
              <a:t>No recurrence 4 weeks after end of treatment:</a:t>
            </a:r>
          </a:p>
          <a:p>
            <a:pPr lvl="1"/>
            <a:r>
              <a:rPr lang="en-US" sz="1800" b="0" dirty="0">
                <a:latin typeface="Arial" charset="0"/>
                <a:ea typeface="ＭＳ Ｐゴシック" charset="0"/>
              </a:rPr>
              <a:t>HR (95% CI): 1.16 (1.09 to 1.24)</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a:t>Johnson S, et al Clin Infect Dis 2021;73(5).e1029-e1044. </a:t>
            </a:r>
          </a:p>
        </p:txBody>
      </p:sp>
      <p:sp>
        <p:nvSpPr>
          <p:cNvPr id="2" name="Rectangle 1">
            <a:extLst>
              <a:ext uri="{FF2B5EF4-FFF2-40B4-BE49-F238E27FC236}">
                <a16:creationId xmlns:a16="http://schemas.microsoft.com/office/drawing/2014/main" id="{37193762-4159-4D85-9E51-3E2980067AB0}"/>
              </a:ext>
            </a:extLst>
          </p:cNvPr>
          <p:cNvSpPr/>
          <p:nvPr/>
        </p:nvSpPr>
        <p:spPr>
          <a:xfrm>
            <a:off x="762000" y="3722914"/>
            <a:ext cx="5782491" cy="824702"/>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824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animEffect transition="in" filter="fade">
                                      <p:cBhvr>
                                        <p:cTn id="23" dur="500"/>
                                        <p:tgtEl>
                                          <p:spTgt spid="9">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10" end="10"/>
                                            </p:txEl>
                                          </p:spTgt>
                                        </p:tgtEl>
                                        <p:attrNameLst>
                                          <p:attrName>style.visibility</p:attrName>
                                        </p:attrNameLst>
                                      </p:cBhvr>
                                      <p:to>
                                        <p:strVal val="visible"/>
                                      </p:to>
                                    </p:set>
                                    <p:animEffect transition="in" filter="fade">
                                      <p:cBhvr>
                                        <p:cTn id="26" dur="500"/>
                                        <p:tgtEl>
                                          <p:spTgt spid="9">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971"/>
            <a:ext cx="8229600" cy="857250"/>
          </a:xfrm>
        </p:spPr>
        <p:txBody>
          <a:bodyPr>
            <a:normAutofit fontScale="90000"/>
          </a:bodyPr>
          <a:lstStyle/>
          <a:p>
            <a:r>
              <a:rPr lang="en-US" sz="3200" dirty="0">
                <a:latin typeface="Arial" charset="0"/>
                <a:ea typeface="ＭＳ Ｐゴシック" charset="0"/>
                <a:cs typeface="ＭＳ Ｐゴシック" charset="0"/>
              </a:rPr>
              <a:t>IDSA 2021 Guidelines</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Initial CDI: Fidaxomicin vs Vancomycin</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219200"/>
            <a:ext cx="7620000" cy="435429"/>
          </a:xfrm>
        </p:spPr>
        <p:txBody>
          <a:bodyPr>
            <a:normAutofit/>
          </a:bodyPr>
          <a:lstStyle/>
          <a:p>
            <a:pPr marL="0" indent="0" algn="ctr">
              <a:buNone/>
            </a:pPr>
            <a:r>
              <a:rPr lang="en-US" sz="1500" b="0" dirty="0">
                <a:latin typeface="Arial" charset="0"/>
                <a:ea typeface="ＭＳ Ｐゴシック" charset="0"/>
              </a:rPr>
              <a:t>Current literature does not clearly support fidaxomicin over vancomycin</a:t>
            </a:r>
          </a:p>
        </p:txBody>
      </p:sp>
      <p:cxnSp>
        <p:nvCxnSpPr>
          <p:cNvPr id="3" name="Straight Arrow Connector 2">
            <a:extLst>
              <a:ext uri="{FF2B5EF4-FFF2-40B4-BE49-F238E27FC236}">
                <a16:creationId xmlns:a16="http://schemas.microsoft.com/office/drawing/2014/main" id="{B73E5F74-AC9C-468C-83E6-4E5E41A0C4F4}"/>
              </a:ext>
            </a:extLst>
          </p:cNvPr>
          <p:cNvCxnSpPr/>
          <p:nvPr/>
        </p:nvCxnSpPr>
        <p:spPr>
          <a:xfrm>
            <a:off x="4554583" y="1654629"/>
            <a:ext cx="0" cy="418011"/>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8" name="Content Placeholder 3">
            <a:extLst>
              <a:ext uri="{FF2B5EF4-FFF2-40B4-BE49-F238E27FC236}">
                <a16:creationId xmlns:a16="http://schemas.microsoft.com/office/drawing/2014/main" id="{D171F138-423B-4C30-84C9-75CB1DA98F3B}"/>
              </a:ext>
            </a:extLst>
          </p:cNvPr>
          <p:cNvSpPr txBox="1">
            <a:spLocks/>
          </p:cNvSpPr>
          <p:nvPr/>
        </p:nvSpPr>
        <p:spPr>
          <a:xfrm>
            <a:off x="744583" y="2133604"/>
            <a:ext cx="7620000" cy="369332"/>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ct val="20000"/>
              </a:spcBef>
              <a:buFont typeface="Arial"/>
              <a:buChar char="•"/>
              <a:defRPr sz="2800" b="1"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500" b="0" dirty="0">
                <a:latin typeface="Arial" charset="0"/>
                <a:ea typeface="ＭＳ Ｐゴシック" charset="0"/>
              </a:rPr>
              <a:t>Authors creates a meta-analysis to show fidaxomicin’s superiority over vancomycin</a:t>
            </a:r>
          </a:p>
          <a:p>
            <a:pPr marL="0" indent="0" algn="ctr">
              <a:buFont typeface="Arial"/>
              <a:buNone/>
            </a:pPr>
            <a:endParaRPr lang="en-US" sz="1500" b="0" dirty="0">
              <a:latin typeface="Arial" charset="0"/>
              <a:ea typeface="ＭＳ Ｐゴシック" charset="0"/>
            </a:endParaRPr>
          </a:p>
        </p:txBody>
      </p:sp>
      <p:cxnSp>
        <p:nvCxnSpPr>
          <p:cNvPr id="10" name="Straight Arrow Connector 9">
            <a:extLst>
              <a:ext uri="{FF2B5EF4-FFF2-40B4-BE49-F238E27FC236}">
                <a16:creationId xmlns:a16="http://schemas.microsoft.com/office/drawing/2014/main" id="{9953B71E-EA09-4C5E-A4CC-96772311C86A}"/>
              </a:ext>
            </a:extLst>
          </p:cNvPr>
          <p:cNvCxnSpPr/>
          <p:nvPr/>
        </p:nvCxnSpPr>
        <p:spPr>
          <a:xfrm>
            <a:off x="4567645" y="2551604"/>
            <a:ext cx="0" cy="418011"/>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Content Placeholder 3">
            <a:extLst>
              <a:ext uri="{FF2B5EF4-FFF2-40B4-BE49-F238E27FC236}">
                <a16:creationId xmlns:a16="http://schemas.microsoft.com/office/drawing/2014/main" id="{B9F1779D-237A-4B43-8052-759C116ABE68}"/>
              </a:ext>
            </a:extLst>
          </p:cNvPr>
          <p:cNvSpPr txBox="1">
            <a:spLocks/>
          </p:cNvSpPr>
          <p:nvPr/>
        </p:nvSpPr>
        <p:spPr>
          <a:xfrm>
            <a:off x="762000" y="3052337"/>
            <a:ext cx="7620000" cy="670557"/>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ct val="20000"/>
              </a:spcBef>
              <a:buFont typeface="Arial"/>
              <a:buChar char="•"/>
              <a:defRPr sz="2800" b="1"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500" b="0" dirty="0">
                <a:latin typeface="Arial" charset="0"/>
                <a:ea typeface="ＭＳ Ｐゴシック" charset="0"/>
              </a:rPr>
              <a:t>Authors publish this meta-analysis as a table in their new guidelines </a:t>
            </a:r>
            <a:br>
              <a:rPr lang="en-US" sz="1500" b="0" dirty="0">
                <a:latin typeface="Arial" charset="0"/>
                <a:ea typeface="ＭＳ Ｐゴシック" charset="0"/>
              </a:rPr>
            </a:br>
            <a:r>
              <a:rPr lang="en-US" sz="1500" b="0" dirty="0">
                <a:latin typeface="Arial" charset="0"/>
                <a:ea typeface="ＭＳ Ｐゴシック" charset="0"/>
              </a:rPr>
              <a:t>without full scrutiny of their methods</a:t>
            </a:r>
          </a:p>
        </p:txBody>
      </p:sp>
      <p:cxnSp>
        <p:nvCxnSpPr>
          <p:cNvPr id="12" name="Straight Arrow Connector 11">
            <a:extLst>
              <a:ext uri="{FF2B5EF4-FFF2-40B4-BE49-F238E27FC236}">
                <a16:creationId xmlns:a16="http://schemas.microsoft.com/office/drawing/2014/main" id="{6C9191E4-EFB0-4D5F-A556-DF09596B0BFC}"/>
              </a:ext>
            </a:extLst>
          </p:cNvPr>
          <p:cNvCxnSpPr/>
          <p:nvPr/>
        </p:nvCxnSpPr>
        <p:spPr>
          <a:xfrm>
            <a:off x="4585062" y="3635821"/>
            <a:ext cx="0" cy="418011"/>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3" name="Content Placeholder 3">
            <a:extLst>
              <a:ext uri="{FF2B5EF4-FFF2-40B4-BE49-F238E27FC236}">
                <a16:creationId xmlns:a16="http://schemas.microsoft.com/office/drawing/2014/main" id="{D2A1428B-17EE-4DB7-9118-5CDB197C1FFC}"/>
              </a:ext>
            </a:extLst>
          </p:cNvPr>
          <p:cNvSpPr txBox="1">
            <a:spLocks/>
          </p:cNvSpPr>
          <p:nvPr/>
        </p:nvSpPr>
        <p:spPr>
          <a:xfrm>
            <a:off x="775062" y="4091578"/>
            <a:ext cx="7620000" cy="369333"/>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ct val="20000"/>
              </a:spcBef>
              <a:buFont typeface="Arial"/>
              <a:buChar char="•"/>
              <a:defRPr sz="2800" b="1"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500" b="0" dirty="0">
                <a:latin typeface="Arial" charset="0"/>
                <a:ea typeface="ＭＳ Ｐゴシック" charset="0"/>
              </a:rPr>
              <a:t>IDSA Guidelines now recommend fidaxomicin over vancomycin for initial CDI</a:t>
            </a:r>
          </a:p>
        </p:txBody>
      </p:sp>
    </p:spTree>
    <p:extLst>
      <p:ext uri="{BB962C8B-B14F-4D97-AF65-F5344CB8AC3E}">
        <p14:creationId xmlns:p14="http://schemas.microsoft.com/office/powerpoint/2010/main" val="224690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971"/>
            <a:ext cx="8229600" cy="857250"/>
          </a:xfrm>
        </p:spPr>
        <p:txBody>
          <a:bodyPr>
            <a:normAutofit/>
          </a:bodyPr>
          <a:lstStyle/>
          <a:p>
            <a:r>
              <a:rPr lang="en-US" sz="3200" dirty="0">
                <a:latin typeface="Arial" charset="0"/>
                <a:ea typeface="ＭＳ Ｐゴシック" charset="0"/>
                <a:cs typeface="ＭＳ Ｐゴシック" charset="0"/>
              </a:rPr>
              <a:t>The New Studies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219200"/>
            <a:ext cx="7620000" cy="3390900"/>
          </a:xfrm>
        </p:spPr>
        <p:txBody>
          <a:bodyPr>
            <a:normAutofit/>
          </a:bodyPr>
          <a:lstStyle/>
          <a:p>
            <a:r>
              <a:rPr lang="en-US" sz="1600" dirty="0" err="1">
                <a:latin typeface="Arial" charset="0"/>
                <a:ea typeface="ＭＳ Ｐゴシック" charset="0"/>
              </a:rPr>
              <a:t>Guery</a:t>
            </a:r>
            <a:r>
              <a:rPr lang="en-US" sz="1600" dirty="0">
                <a:latin typeface="Arial" charset="0"/>
                <a:ea typeface="ＭＳ Ｐゴシック" charset="0"/>
              </a:rPr>
              <a:t> B, et al</a:t>
            </a:r>
          </a:p>
          <a:p>
            <a:pPr lvl="1"/>
            <a:r>
              <a:rPr lang="en-US" sz="1200" dirty="0">
                <a:latin typeface="Arial" charset="0"/>
                <a:ea typeface="ＭＳ Ｐゴシック" charset="0"/>
              </a:rPr>
              <a:t>Superiority trial comparing tapered fidaxomicin to vancomycin in patients with CDI</a:t>
            </a:r>
          </a:p>
          <a:p>
            <a:pPr lvl="1"/>
            <a:r>
              <a:rPr lang="en-US" sz="1200" dirty="0">
                <a:latin typeface="Arial" charset="0"/>
                <a:ea typeface="ＭＳ Ｐゴシック" charset="0"/>
              </a:rPr>
              <a:t>Higher sustained cure at 30 and 90 days seen in the tapered fidaxomicin group</a:t>
            </a:r>
          </a:p>
          <a:p>
            <a:endParaRPr lang="en-US" sz="1600" b="0" dirty="0">
              <a:latin typeface="Arial" charset="0"/>
              <a:ea typeface="ＭＳ Ｐゴシック" charset="0"/>
            </a:endParaRPr>
          </a:p>
          <a:p>
            <a:r>
              <a:rPr lang="en-US" sz="1600" b="0" dirty="0" err="1">
                <a:latin typeface="Arial" charset="0"/>
                <a:ea typeface="ＭＳ Ｐゴシック" charset="0"/>
              </a:rPr>
              <a:t>Mikamo</a:t>
            </a:r>
            <a:r>
              <a:rPr lang="en-US" sz="1600" b="0" dirty="0">
                <a:latin typeface="Arial" charset="0"/>
                <a:ea typeface="ＭＳ Ｐゴシック" charset="0"/>
              </a:rPr>
              <a:t> H, et al</a:t>
            </a:r>
          </a:p>
          <a:p>
            <a:pPr lvl="1"/>
            <a:r>
              <a:rPr lang="en-US" sz="1200" b="0" dirty="0">
                <a:latin typeface="Arial" charset="0"/>
                <a:ea typeface="ＭＳ Ｐゴシック" charset="0"/>
              </a:rPr>
              <a:t>Non-inferiority trial comparing fidaxomicin to vancomycin in patients with CDI</a:t>
            </a:r>
          </a:p>
          <a:p>
            <a:pPr lvl="1"/>
            <a:r>
              <a:rPr lang="en-US" sz="1200" b="0" dirty="0">
                <a:latin typeface="Arial" charset="0"/>
                <a:ea typeface="ＭＳ Ｐゴシック" charset="0"/>
              </a:rPr>
              <a:t>Non-inferiority was not demonstrated</a:t>
            </a:r>
          </a:p>
        </p:txBody>
      </p:sp>
      <p:sp>
        <p:nvSpPr>
          <p:cNvPr id="5" name="Rectangle 4">
            <a:extLst>
              <a:ext uri="{FF2B5EF4-FFF2-40B4-BE49-F238E27FC236}">
                <a16:creationId xmlns:a16="http://schemas.microsoft.com/office/drawing/2014/main" id="{D8194505-B872-4B10-99CE-BCC56E104894}"/>
              </a:ext>
            </a:extLst>
          </p:cNvPr>
          <p:cNvSpPr/>
          <p:nvPr/>
        </p:nvSpPr>
        <p:spPr>
          <a:xfrm>
            <a:off x="6553199" y="4805863"/>
            <a:ext cx="2847474" cy="3693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a:p>
            <a:r>
              <a:rPr lang="fr-FR" sz="900" dirty="0" err="1"/>
              <a:t>Mikamo</a:t>
            </a:r>
            <a:r>
              <a:rPr lang="fr-FR" sz="900" dirty="0"/>
              <a:t> H, et al. </a:t>
            </a:r>
            <a:r>
              <a:rPr lang="fr-FR" sz="900" i="1" dirty="0"/>
              <a:t>J Infect </a:t>
            </a:r>
            <a:r>
              <a:rPr lang="fr-FR" sz="900" i="1" dirty="0" err="1"/>
              <a:t>Chemother</a:t>
            </a:r>
            <a:r>
              <a:rPr lang="fr-FR" sz="900" dirty="0"/>
              <a:t> 2018;24:744-52.</a:t>
            </a:r>
          </a:p>
        </p:txBody>
      </p:sp>
    </p:spTree>
    <p:extLst>
      <p:ext uri="{BB962C8B-B14F-4D97-AF65-F5344CB8AC3E}">
        <p14:creationId xmlns:p14="http://schemas.microsoft.com/office/powerpoint/2010/main" val="67901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9">
                                            <p:txEl>
                                              <p:pRg st="0" end="0"/>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9">
                                            <p:txEl>
                                              <p:pRg st="1" end="1"/>
                                            </p:txEl>
                                          </p:spTgt>
                                        </p:tgtEl>
                                        <p:attrNameLst>
                                          <p:attrName>style.fontWeight</p:attrName>
                                        </p:attrNameLst>
                                      </p:cBhvr>
                                      <p:to>
                                        <p:strVal val="bold"/>
                                      </p:to>
                                    </p:set>
                                  </p:childTnLst>
                                </p:cTn>
                              </p:par>
                              <p:par>
                                <p:cTn id="9" presetID="15" presetClass="emph" presetSubtype="0" nodeType="withEffect">
                                  <p:stCondLst>
                                    <p:cond delay="0"/>
                                  </p:stCondLst>
                                  <p:iterate type="lt">
                                    <p:tmAbs val="25"/>
                                  </p:iterate>
                                  <p:childTnLst>
                                    <p:set>
                                      <p:cBhvr override="childStyle">
                                        <p:cTn id="10" dur="indefinite"/>
                                        <p:tgtEl>
                                          <p:spTgt spid="9">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EXTEND Trial</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p:txBody>
      </p:sp>
      <p:pic>
        <p:nvPicPr>
          <p:cNvPr id="5" name="Picture 4" descr="Text&#10;&#10;Description automatically generated">
            <a:extLst>
              <a:ext uri="{FF2B5EF4-FFF2-40B4-BE49-F238E27FC236}">
                <a16:creationId xmlns:a16="http://schemas.microsoft.com/office/drawing/2014/main" id="{B8919AF4-E4D7-4912-9233-584370A78435}"/>
              </a:ext>
            </a:extLst>
          </p:cNvPr>
          <p:cNvPicPr>
            <a:picLocks noChangeAspect="1"/>
          </p:cNvPicPr>
          <p:nvPr/>
        </p:nvPicPr>
        <p:blipFill>
          <a:blip r:embed="rId3"/>
          <a:stretch>
            <a:fillRect/>
          </a:stretch>
        </p:blipFill>
        <p:spPr>
          <a:xfrm>
            <a:off x="1197913" y="1323370"/>
            <a:ext cx="6748173" cy="3230899"/>
          </a:xfrm>
          <a:prstGeom prst="rect">
            <a:avLst/>
          </a:prstGeom>
        </p:spPr>
      </p:pic>
    </p:spTree>
    <p:extLst>
      <p:ext uri="{BB962C8B-B14F-4D97-AF65-F5344CB8AC3E}">
        <p14:creationId xmlns:p14="http://schemas.microsoft.com/office/powerpoint/2010/main" val="3597664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EXTEND Trial</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1121664"/>
          </a:xfrm>
        </p:spPr>
        <p:txBody>
          <a:bodyPr>
            <a:normAutofit/>
          </a:bodyPr>
          <a:lstStyle/>
          <a:p>
            <a:r>
              <a:rPr lang="en-US" sz="2000" b="0" dirty="0">
                <a:latin typeface="Arial" charset="0"/>
                <a:ea typeface="ＭＳ Ｐゴシック" charset="0"/>
              </a:rPr>
              <a:t>Compared pulsed fidaxomicin to vancomycin</a:t>
            </a:r>
          </a:p>
          <a:p>
            <a:pPr lvl="1"/>
            <a:r>
              <a:rPr lang="en-US" sz="1600" b="0" dirty="0">
                <a:latin typeface="Arial" charset="0"/>
                <a:ea typeface="ＭＳ Ｐゴシック" charset="0"/>
              </a:rPr>
              <a:t>Fidaxomicin 200 mg bid x 5 days =&gt; 200 mg every other day x 20 days</a:t>
            </a:r>
          </a:p>
          <a:p>
            <a:pPr lvl="1"/>
            <a:r>
              <a:rPr lang="en-US" sz="1600" b="0" dirty="0">
                <a:latin typeface="Arial" charset="0"/>
                <a:ea typeface="ＭＳ Ｐゴシック" charset="0"/>
              </a:rPr>
              <a:t>Vancomycin 125 mg QID x 10 days</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p:txBody>
      </p:sp>
      <p:graphicFrame>
        <p:nvGraphicFramePr>
          <p:cNvPr id="2" name="Table 2">
            <a:extLst>
              <a:ext uri="{FF2B5EF4-FFF2-40B4-BE49-F238E27FC236}">
                <a16:creationId xmlns:a16="http://schemas.microsoft.com/office/drawing/2014/main" id="{FBD84C42-6F65-4B3B-BB3E-9FCDF54F16BF}"/>
              </a:ext>
            </a:extLst>
          </p:cNvPr>
          <p:cNvGraphicFramePr>
            <a:graphicFrameLocks noGrp="1"/>
          </p:cNvGraphicFramePr>
          <p:nvPr>
            <p:extLst>
              <p:ext uri="{D42A27DB-BD31-4B8C-83A1-F6EECF244321}">
                <p14:modId xmlns:p14="http://schemas.microsoft.com/office/powerpoint/2010/main" val="2822819970"/>
              </p:ext>
            </p:extLst>
          </p:nvPr>
        </p:nvGraphicFramePr>
        <p:xfrm>
          <a:off x="762000" y="2571750"/>
          <a:ext cx="7620000" cy="1854200"/>
        </p:xfrm>
        <a:graphic>
          <a:graphicData uri="http://schemas.openxmlformats.org/drawingml/2006/table">
            <a:tbl>
              <a:tblPr firstRow="1" bandRow="1">
                <a:tableStyleId>{21E4AEA4-8DFA-4A89-87EB-49C32662AFE0}</a:tableStyleId>
              </a:tblPr>
              <a:tblGrid>
                <a:gridCol w="2540000">
                  <a:extLst>
                    <a:ext uri="{9D8B030D-6E8A-4147-A177-3AD203B41FA5}">
                      <a16:colId xmlns:a16="http://schemas.microsoft.com/office/drawing/2014/main" val="752696179"/>
                    </a:ext>
                  </a:extLst>
                </a:gridCol>
                <a:gridCol w="2540000">
                  <a:extLst>
                    <a:ext uri="{9D8B030D-6E8A-4147-A177-3AD203B41FA5}">
                      <a16:colId xmlns:a16="http://schemas.microsoft.com/office/drawing/2014/main" val="1479563175"/>
                    </a:ext>
                  </a:extLst>
                </a:gridCol>
                <a:gridCol w="2540000">
                  <a:extLst>
                    <a:ext uri="{9D8B030D-6E8A-4147-A177-3AD203B41FA5}">
                      <a16:colId xmlns:a16="http://schemas.microsoft.com/office/drawing/2014/main" val="3542851511"/>
                    </a:ext>
                  </a:extLst>
                </a:gridCol>
              </a:tblGrid>
              <a:tr h="370840">
                <a:tc>
                  <a:txBody>
                    <a:bodyPr/>
                    <a:lstStyle/>
                    <a:p>
                      <a:r>
                        <a:rPr lang="en-US" dirty="0"/>
                        <a:t>Demographic</a:t>
                      </a:r>
                    </a:p>
                  </a:txBody>
                  <a:tcPr/>
                </a:tc>
                <a:tc>
                  <a:txBody>
                    <a:bodyPr/>
                    <a:lstStyle/>
                    <a:p>
                      <a:pPr algn="ctr"/>
                      <a:r>
                        <a:rPr lang="en-US" dirty="0"/>
                        <a:t>Fidaxomicin (n=177)</a:t>
                      </a:r>
                    </a:p>
                  </a:txBody>
                  <a:tcPr/>
                </a:tc>
                <a:tc>
                  <a:txBody>
                    <a:bodyPr/>
                    <a:lstStyle/>
                    <a:p>
                      <a:pPr algn="ctr"/>
                      <a:r>
                        <a:rPr lang="en-US" dirty="0"/>
                        <a:t>Vancomycin (n=179)</a:t>
                      </a:r>
                    </a:p>
                  </a:txBody>
                  <a:tcPr/>
                </a:tc>
                <a:extLst>
                  <a:ext uri="{0D108BD9-81ED-4DB2-BD59-A6C34878D82A}">
                    <a16:rowId xmlns:a16="http://schemas.microsoft.com/office/drawing/2014/main" val="382598747"/>
                  </a:ext>
                </a:extLst>
              </a:tr>
              <a:tr h="370840">
                <a:tc>
                  <a:txBody>
                    <a:bodyPr/>
                    <a:lstStyle/>
                    <a:p>
                      <a:r>
                        <a:rPr lang="en-US" b="1" dirty="0"/>
                        <a:t>Female Gender</a:t>
                      </a:r>
                    </a:p>
                  </a:txBody>
                  <a:tcPr/>
                </a:tc>
                <a:tc>
                  <a:txBody>
                    <a:bodyPr/>
                    <a:lstStyle/>
                    <a:p>
                      <a:pPr algn="ctr"/>
                      <a:r>
                        <a:rPr lang="en-US" dirty="0"/>
                        <a:t>107 (60%)</a:t>
                      </a:r>
                    </a:p>
                  </a:txBody>
                  <a:tcPr/>
                </a:tc>
                <a:tc>
                  <a:txBody>
                    <a:bodyPr/>
                    <a:lstStyle/>
                    <a:p>
                      <a:pPr algn="ctr"/>
                      <a:r>
                        <a:rPr lang="en-US" dirty="0"/>
                        <a:t>100 (56%)</a:t>
                      </a:r>
                    </a:p>
                  </a:txBody>
                  <a:tcPr/>
                </a:tc>
                <a:extLst>
                  <a:ext uri="{0D108BD9-81ED-4DB2-BD59-A6C34878D82A}">
                    <a16:rowId xmlns:a16="http://schemas.microsoft.com/office/drawing/2014/main" val="2705878003"/>
                  </a:ext>
                </a:extLst>
              </a:tr>
              <a:tr h="370840">
                <a:tc>
                  <a:txBody>
                    <a:bodyPr/>
                    <a:lstStyle/>
                    <a:p>
                      <a:r>
                        <a:rPr lang="en-US" b="1" dirty="0"/>
                        <a:t>White Race</a:t>
                      </a:r>
                    </a:p>
                  </a:txBody>
                  <a:tcPr/>
                </a:tc>
                <a:tc>
                  <a:txBody>
                    <a:bodyPr/>
                    <a:lstStyle/>
                    <a:p>
                      <a:pPr algn="ctr"/>
                      <a:r>
                        <a:rPr lang="en-US" dirty="0"/>
                        <a:t>149 (84%)</a:t>
                      </a:r>
                    </a:p>
                  </a:txBody>
                  <a:tcPr/>
                </a:tc>
                <a:tc>
                  <a:txBody>
                    <a:bodyPr/>
                    <a:lstStyle/>
                    <a:p>
                      <a:pPr algn="ctr"/>
                      <a:r>
                        <a:rPr lang="en-US" dirty="0"/>
                        <a:t>153 (85%)</a:t>
                      </a:r>
                    </a:p>
                  </a:txBody>
                  <a:tcPr/>
                </a:tc>
                <a:extLst>
                  <a:ext uri="{0D108BD9-81ED-4DB2-BD59-A6C34878D82A}">
                    <a16:rowId xmlns:a16="http://schemas.microsoft.com/office/drawing/2014/main" val="1493598572"/>
                  </a:ext>
                </a:extLst>
              </a:tr>
              <a:tr h="370840">
                <a:tc>
                  <a:txBody>
                    <a:bodyPr/>
                    <a:lstStyle/>
                    <a:p>
                      <a:r>
                        <a:rPr lang="en-US" b="1" dirty="0"/>
                        <a:t>Non-severe CDI</a:t>
                      </a:r>
                    </a:p>
                  </a:txBody>
                  <a:tcPr/>
                </a:tc>
                <a:tc>
                  <a:txBody>
                    <a:bodyPr/>
                    <a:lstStyle/>
                    <a:p>
                      <a:pPr algn="ctr"/>
                      <a:r>
                        <a:rPr lang="en-US" dirty="0"/>
                        <a:t>114 (64%)</a:t>
                      </a:r>
                    </a:p>
                  </a:txBody>
                  <a:tcPr/>
                </a:tc>
                <a:tc>
                  <a:txBody>
                    <a:bodyPr/>
                    <a:lstStyle/>
                    <a:p>
                      <a:pPr algn="ctr"/>
                      <a:r>
                        <a:rPr lang="en-US" dirty="0"/>
                        <a:t>112 (63%)</a:t>
                      </a:r>
                    </a:p>
                  </a:txBody>
                  <a:tcPr/>
                </a:tc>
                <a:extLst>
                  <a:ext uri="{0D108BD9-81ED-4DB2-BD59-A6C34878D82A}">
                    <a16:rowId xmlns:a16="http://schemas.microsoft.com/office/drawing/2014/main" val="3028448373"/>
                  </a:ext>
                </a:extLst>
              </a:tr>
              <a:tr h="370840">
                <a:tc>
                  <a:txBody>
                    <a:bodyPr/>
                    <a:lstStyle/>
                    <a:p>
                      <a:r>
                        <a:rPr lang="en-US" b="1" dirty="0"/>
                        <a:t>No CDI in Past 3 Months</a:t>
                      </a:r>
                    </a:p>
                  </a:txBody>
                  <a:tcPr/>
                </a:tc>
                <a:tc>
                  <a:txBody>
                    <a:bodyPr/>
                    <a:lstStyle/>
                    <a:p>
                      <a:pPr algn="ctr"/>
                      <a:r>
                        <a:rPr lang="en-US" dirty="0"/>
                        <a:t>141 (80%)</a:t>
                      </a:r>
                    </a:p>
                  </a:txBody>
                  <a:tcPr/>
                </a:tc>
                <a:tc>
                  <a:txBody>
                    <a:bodyPr/>
                    <a:lstStyle/>
                    <a:p>
                      <a:pPr algn="ctr"/>
                      <a:r>
                        <a:rPr lang="en-US" dirty="0"/>
                        <a:t>140 (78%)</a:t>
                      </a:r>
                    </a:p>
                  </a:txBody>
                  <a:tcPr/>
                </a:tc>
                <a:extLst>
                  <a:ext uri="{0D108BD9-81ED-4DB2-BD59-A6C34878D82A}">
                    <a16:rowId xmlns:a16="http://schemas.microsoft.com/office/drawing/2014/main" val="2814779325"/>
                  </a:ext>
                </a:extLst>
              </a:tr>
            </a:tbl>
          </a:graphicData>
        </a:graphic>
      </p:graphicFrame>
      <p:sp>
        <p:nvSpPr>
          <p:cNvPr id="3" name="Rectangle 2">
            <a:extLst>
              <a:ext uri="{FF2B5EF4-FFF2-40B4-BE49-F238E27FC236}">
                <a16:creationId xmlns:a16="http://schemas.microsoft.com/office/drawing/2014/main" id="{90D41EB8-79DE-427F-9BB0-C3DEFD2CC941}"/>
              </a:ext>
            </a:extLst>
          </p:cNvPr>
          <p:cNvSpPr/>
          <p:nvPr/>
        </p:nvSpPr>
        <p:spPr>
          <a:xfrm>
            <a:off x="1135117" y="1316736"/>
            <a:ext cx="6952593" cy="1032326"/>
          </a:xfrm>
          <a:prstGeom prst="rect">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21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208F6-1C4E-3746-8139-EB1C03B5304F}"/>
              </a:ext>
            </a:extLst>
          </p:cNvPr>
          <p:cNvSpPr>
            <a:spLocks noGrp="1"/>
          </p:cNvSpPr>
          <p:nvPr>
            <p:ph idx="1"/>
          </p:nvPr>
        </p:nvSpPr>
        <p:spPr/>
        <p:txBody>
          <a:bodyPr/>
          <a:lstStyle/>
          <a:p>
            <a:r>
              <a:rPr lang="en-US" b="0" dirty="0"/>
              <a:t>I do not have any conflicts of interest to disclose</a:t>
            </a:r>
          </a:p>
        </p:txBody>
      </p:sp>
    </p:spTree>
    <p:extLst>
      <p:ext uri="{BB962C8B-B14F-4D97-AF65-F5344CB8AC3E}">
        <p14:creationId xmlns:p14="http://schemas.microsoft.com/office/powerpoint/2010/main" val="1597140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EXTEND Trial Results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1998" y="2910201"/>
            <a:ext cx="7620000" cy="306692"/>
          </a:xfrm>
        </p:spPr>
        <p:txBody>
          <a:bodyPr>
            <a:normAutofit fontScale="77500" lnSpcReduction="20000"/>
          </a:bodyPr>
          <a:lstStyle/>
          <a:p>
            <a:pPr marL="0" indent="0">
              <a:buNone/>
            </a:pPr>
            <a:r>
              <a:rPr lang="en-US" sz="2100" b="0" dirty="0">
                <a:latin typeface="Arial" charset="0"/>
                <a:ea typeface="ＭＳ Ｐゴシック" charset="0"/>
              </a:rPr>
              <a:t>*Primary Outcome</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p:txBody>
      </p:sp>
      <p:graphicFrame>
        <p:nvGraphicFramePr>
          <p:cNvPr id="2" name="Table 2">
            <a:extLst>
              <a:ext uri="{FF2B5EF4-FFF2-40B4-BE49-F238E27FC236}">
                <a16:creationId xmlns:a16="http://schemas.microsoft.com/office/drawing/2014/main" id="{8C6C425B-7D20-468C-87C1-89405A25C104}"/>
              </a:ext>
            </a:extLst>
          </p:cNvPr>
          <p:cNvGraphicFramePr>
            <a:graphicFrameLocks noGrp="1"/>
          </p:cNvGraphicFramePr>
          <p:nvPr>
            <p:extLst>
              <p:ext uri="{D42A27DB-BD31-4B8C-83A1-F6EECF244321}">
                <p14:modId xmlns:p14="http://schemas.microsoft.com/office/powerpoint/2010/main" val="4119146012"/>
              </p:ext>
            </p:extLst>
          </p:nvPr>
        </p:nvGraphicFramePr>
        <p:xfrm>
          <a:off x="761998" y="1321708"/>
          <a:ext cx="7620002" cy="1483360"/>
        </p:xfrm>
        <a:graphic>
          <a:graphicData uri="http://schemas.openxmlformats.org/drawingml/2006/table">
            <a:tbl>
              <a:tblPr firstRow="1" bandRow="1">
                <a:tableStyleId>{21E4AEA4-8DFA-4A89-87EB-49C32662AFE0}</a:tableStyleId>
              </a:tblPr>
              <a:tblGrid>
                <a:gridCol w="2391105">
                  <a:extLst>
                    <a:ext uri="{9D8B030D-6E8A-4147-A177-3AD203B41FA5}">
                      <a16:colId xmlns:a16="http://schemas.microsoft.com/office/drawing/2014/main" val="1491280774"/>
                    </a:ext>
                  </a:extLst>
                </a:gridCol>
                <a:gridCol w="2002221">
                  <a:extLst>
                    <a:ext uri="{9D8B030D-6E8A-4147-A177-3AD203B41FA5}">
                      <a16:colId xmlns:a16="http://schemas.microsoft.com/office/drawing/2014/main" val="2863330038"/>
                    </a:ext>
                  </a:extLst>
                </a:gridCol>
                <a:gridCol w="2230819">
                  <a:extLst>
                    <a:ext uri="{9D8B030D-6E8A-4147-A177-3AD203B41FA5}">
                      <a16:colId xmlns:a16="http://schemas.microsoft.com/office/drawing/2014/main" val="1614565495"/>
                    </a:ext>
                  </a:extLst>
                </a:gridCol>
                <a:gridCol w="995857">
                  <a:extLst>
                    <a:ext uri="{9D8B030D-6E8A-4147-A177-3AD203B41FA5}">
                      <a16:colId xmlns:a16="http://schemas.microsoft.com/office/drawing/2014/main" val="1088466718"/>
                    </a:ext>
                  </a:extLst>
                </a:gridCol>
              </a:tblGrid>
              <a:tr h="370840">
                <a:tc>
                  <a:txBody>
                    <a:bodyPr/>
                    <a:lstStyle/>
                    <a:p>
                      <a:r>
                        <a:rPr lang="en-US" dirty="0"/>
                        <a:t>Outcome</a:t>
                      </a:r>
                    </a:p>
                  </a:txBody>
                  <a:tcPr/>
                </a:tc>
                <a:tc>
                  <a:txBody>
                    <a:bodyPr/>
                    <a:lstStyle/>
                    <a:p>
                      <a:pPr algn="ctr"/>
                      <a:r>
                        <a:rPr lang="en-US" dirty="0"/>
                        <a:t>Pulsed Fidaxomicin</a:t>
                      </a:r>
                    </a:p>
                  </a:txBody>
                  <a:tcPr/>
                </a:tc>
                <a:tc>
                  <a:txBody>
                    <a:bodyPr/>
                    <a:lstStyle/>
                    <a:p>
                      <a:pPr algn="ctr"/>
                      <a:r>
                        <a:rPr lang="en-US" dirty="0"/>
                        <a:t>Standard Vancomycin</a:t>
                      </a:r>
                    </a:p>
                  </a:txBody>
                  <a:tcPr/>
                </a:tc>
                <a:tc>
                  <a:txBody>
                    <a:bodyPr/>
                    <a:lstStyle/>
                    <a:p>
                      <a:pPr algn="ctr"/>
                      <a:r>
                        <a:rPr lang="en-US" dirty="0"/>
                        <a:t>P-value</a:t>
                      </a:r>
                    </a:p>
                  </a:txBody>
                  <a:tcPr/>
                </a:tc>
                <a:extLst>
                  <a:ext uri="{0D108BD9-81ED-4DB2-BD59-A6C34878D82A}">
                    <a16:rowId xmlns:a16="http://schemas.microsoft.com/office/drawing/2014/main" val="442913973"/>
                  </a:ext>
                </a:extLst>
              </a:tr>
              <a:tr h="370840">
                <a:tc>
                  <a:txBody>
                    <a:bodyPr/>
                    <a:lstStyle/>
                    <a:p>
                      <a:r>
                        <a:rPr lang="en-US" dirty="0"/>
                        <a:t>Initial Clinical Cure</a:t>
                      </a:r>
                    </a:p>
                  </a:txBody>
                  <a:tcPr/>
                </a:tc>
                <a:tc>
                  <a:txBody>
                    <a:bodyPr/>
                    <a:lstStyle/>
                    <a:p>
                      <a:pPr algn="ctr"/>
                      <a:r>
                        <a:rPr lang="en-US" dirty="0"/>
                        <a:t>80% (142/177)</a:t>
                      </a:r>
                    </a:p>
                  </a:txBody>
                  <a:tcPr/>
                </a:tc>
                <a:tc>
                  <a:txBody>
                    <a:bodyPr/>
                    <a:lstStyle/>
                    <a:p>
                      <a:pPr algn="ctr"/>
                      <a:r>
                        <a:rPr lang="en-US" dirty="0"/>
                        <a:t>82% (147/179)</a:t>
                      </a:r>
                    </a:p>
                  </a:txBody>
                  <a:tcPr/>
                </a:tc>
                <a:tc>
                  <a:txBody>
                    <a:bodyPr/>
                    <a:lstStyle/>
                    <a:p>
                      <a:pPr algn="ctr"/>
                      <a:r>
                        <a:rPr lang="en-US" dirty="0"/>
                        <a:t>0.721</a:t>
                      </a:r>
                    </a:p>
                  </a:txBody>
                  <a:tcPr/>
                </a:tc>
                <a:extLst>
                  <a:ext uri="{0D108BD9-81ED-4DB2-BD59-A6C34878D82A}">
                    <a16:rowId xmlns:a16="http://schemas.microsoft.com/office/drawing/2014/main" val="2641170323"/>
                  </a:ext>
                </a:extLst>
              </a:tr>
              <a:tr h="370840">
                <a:tc>
                  <a:txBody>
                    <a:bodyPr/>
                    <a:lstStyle/>
                    <a:p>
                      <a:r>
                        <a:rPr lang="en-US" dirty="0"/>
                        <a:t>30-day Sustained Cure*</a:t>
                      </a:r>
                    </a:p>
                  </a:txBody>
                  <a:tcPr/>
                </a:tc>
                <a:tc>
                  <a:txBody>
                    <a:bodyPr/>
                    <a:lstStyle/>
                    <a:p>
                      <a:pPr algn="ctr"/>
                      <a:r>
                        <a:rPr lang="en-US" dirty="0"/>
                        <a:t>70% (124/177)</a:t>
                      </a:r>
                    </a:p>
                  </a:txBody>
                  <a:tcPr/>
                </a:tc>
                <a:tc>
                  <a:txBody>
                    <a:bodyPr/>
                    <a:lstStyle/>
                    <a:p>
                      <a:pPr algn="ctr"/>
                      <a:r>
                        <a:rPr lang="en-US" dirty="0"/>
                        <a:t>59% (106/179)</a:t>
                      </a:r>
                    </a:p>
                  </a:txBody>
                  <a:tcPr/>
                </a:tc>
                <a:tc>
                  <a:txBody>
                    <a:bodyPr/>
                    <a:lstStyle/>
                    <a:p>
                      <a:pPr algn="ctr"/>
                      <a:r>
                        <a:rPr lang="en-US" dirty="0"/>
                        <a:t>0.030</a:t>
                      </a:r>
                    </a:p>
                  </a:txBody>
                  <a:tcPr/>
                </a:tc>
                <a:extLst>
                  <a:ext uri="{0D108BD9-81ED-4DB2-BD59-A6C34878D82A}">
                    <a16:rowId xmlns:a16="http://schemas.microsoft.com/office/drawing/2014/main" val="109276115"/>
                  </a:ext>
                </a:extLst>
              </a:tr>
              <a:tr h="370840">
                <a:tc>
                  <a:txBody>
                    <a:bodyPr/>
                    <a:lstStyle/>
                    <a:p>
                      <a:r>
                        <a:rPr lang="en-US" dirty="0"/>
                        <a:t>90-day Sustained Cure</a:t>
                      </a:r>
                    </a:p>
                  </a:txBody>
                  <a:tcPr/>
                </a:tc>
                <a:tc>
                  <a:txBody>
                    <a:bodyPr/>
                    <a:lstStyle/>
                    <a:p>
                      <a:pPr algn="ctr"/>
                      <a:r>
                        <a:rPr lang="en-US" dirty="0"/>
                        <a:t>66% (116/177)</a:t>
                      </a:r>
                    </a:p>
                  </a:txBody>
                  <a:tcPr/>
                </a:tc>
                <a:tc>
                  <a:txBody>
                    <a:bodyPr/>
                    <a:lstStyle/>
                    <a:p>
                      <a:pPr algn="ctr"/>
                      <a:r>
                        <a:rPr lang="en-US" dirty="0"/>
                        <a:t>51% (92/179)</a:t>
                      </a:r>
                    </a:p>
                  </a:txBody>
                  <a:tcPr/>
                </a:tc>
                <a:tc>
                  <a:txBody>
                    <a:bodyPr/>
                    <a:lstStyle/>
                    <a:p>
                      <a:pPr algn="ctr"/>
                      <a:r>
                        <a:rPr lang="en-US" dirty="0"/>
                        <a:t>0.007</a:t>
                      </a:r>
                    </a:p>
                  </a:txBody>
                  <a:tcPr/>
                </a:tc>
                <a:extLst>
                  <a:ext uri="{0D108BD9-81ED-4DB2-BD59-A6C34878D82A}">
                    <a16:rowId xmlns:a16="http://schemas.microsoft.com/office/drawing/2014/main" val="3181420705"/>
                  </a:ext>
                </a:extLst>
              </a:tr>
            </a:tbl>
          </a:graphicData>
        </a:graphic>
      </p:graphicFrame>
      <p:sp>
        <p:nvSpPr>
          <p:cNvPr id="6" name="Rectangle 5">
            <a:extLst>
              <a:ext uri="{FF2B5EF4-FFF2-40B4-BE49-F238E27FC236}">
                <a16:creationId xmlns:a16="http://schemas.microsoft.com/office/drawing/2014/main" id="{773BEE35-0DFB-47E9-AF9F-A32503CFF035}"/>
              </a:ext>
            </a:extLst>
          </p:cNvPr>
          <p:cNvSpPr/>
          <p:nvPr/>
        </p:nvSpPr>
        <p:spPr>
          <a:xfrm>
            <a:off x="761998" y="2040245"/>
            <a:ext cx="7620002" cy="764823"/>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92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EXTEND Summary</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p:txBody>
      </p:sp>
      <p:sp>
        <p:nvSpPr>
          <p:cNvPr id="7" name="Content Placeholder 3">
            <a:extLst>
              <a:ext uri="{FF2B5EF4-FFF2-40B4-BE49-F238E27FC236}">
                <a16:creationId xmlns:a16="http://schemas.microsoft.com/office/drawing/2014/main" id="{210C3229-EBAC-407C-8199-6996F790DC09}"/>
              </a:ext>
            </a:extLst>
          </p:cNvPr>
          <p:cNvSpPr txBox="1">
            <a:spLocks/>
          </p:cNvSpPr>
          <p:nvPr/>
        </p:nvSpPr>
        <p:spPr>
          <a:xfrm>
            <a:off x="761998" y="1450032"/>
            <a:ext cx="7620000" cy="3101906"/>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ct val="20000"/>
              </a:spcBef>
              <a:buFont typeface="Arial"/>
              <a:buChar char="•"/>
              <a:defRPr sz="2800" b="1" kern="1200">
                <a:solidFill>
                  <a:schemeClr val="tx1"/>
                </a:solidFill>
                <a:latin typeface="Arial"/>
                <a:ea typeface="+mn-ea"/>
                <a:cs typeface="Arial"/>
              </a:defRPr>
            </a:lvl1pPr>
            <a:lvl2pPr marL="742950" indent="-28575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2pPr>
            <a:lvl3pPr marL="1143000" indent="-228600" algn="l" defTabSz="457200" rtl="0" eaLnBrk="1" latinLnBrk="0" hangingPunct="1">
              <a:lnSpc>
                <a:spcPct val="100000"/>
              </a:lnSpc>
              <a:spcBef>
                <a:spcPct val="20000"/>
              </a:spcBef>
              <a:buFont typeface="Arial"/>
              <a:buChar char="•"/>
              <a:defRPr sz="2400" b="1" kern="1200">
                <a:solidFill>
                  <a:schemeClr val="tx1"/>
                </a:solidFill>
                <a:latin typeface="Arial"/>
                <a:ea typeface="+mn-ea"/>
                <a:cs typeface="Arial"/>
              </a:defRPr>
            </a:lvl3pPr>
            <a:lvl4pPr marL="16002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4pPr>
            <a:lvl5pPr marL="2057400" indent="-228600" algn="l" defTabSz="457200" rtl="0" eaLnBrk="1" latinLnBrk="0" hangingPunct="1">
              <a:lnSpc>
                <a:spcPct val="100000"/>
              </a:lnSpc>
              <a:spcBef>
                <a:spcPct val="20000"/>
              </a:spcBef>
              <a:buFont typeface="Arial"/>
              <a:buChar char="»"/>
              <a:defRPr sz="2000" b="1"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0" dirty="0">
                <a:latin typeface="Arial" charset="0"/>
                <a:ea typeface="ＭＳ Ｐゴシック" charset="0"/>
              </a:rPr>
              <a:t>Fidaxomicin taper was superior to standard dose vancomycin</a:t>
            </a:r>
          </a:p>
          <a:p>
            <a:pPr lvl="1"/>
            <a:r>
              <a:rPr lang="en-US" sz="1600" b="0" dirty="0">
                <a:latin typeface="Arial" charset="0"/>
                <a:ea typeface="ＭＳ Ｐゴシック" charset="0"/>
              </a:rPr>
              <a:t>For sustained cure</a:t>
            </a:r>
          </a:p>
          <a:p>
            <a:endParaRPr lang="en-US" sz="2000" b="0" dirty="0">
              <a:latin typeface="Arial" charset="0"/>
              <a:ea typeface="ＭＳ Ｐゴシック" charset="0"/>
            </a:endParaRPr>
          </a:p>
          <a:p>
            <a:r>
              <a:rPr lang="en-US" sz="2000" b="0" dirty="0">
                <a:latin typeface="Arial" charset="0"/>
                <a:ea typeface="ＭＳ Ｐゴシック" charset="0"/>
              </a:rPr>
              <a:t>Fidaxomicin taper is </a:t>
            </a:r>
            <a:r>
              <a:rPr lang="en-US" sz="2000" b="0" u="sng" dirty="0">
                <a:latin typeface="Arial" charset="0"/>
                <a:ea typeface="ＭＳ Ｐゴシック" charset="0"/>
              </a:rPr>
              <a:t>not</a:t>
            </a:r>
            <a:r>
              <a:rPr lang="en-US" sz="2000" b="0" dirty="0">
                <a:latin typeface="Arial" charset="0"/>
                <a:ea typeface="ＭＳ Ｐゴシック" charset="0"/>
              </a:rPr>
              <a:t> recommended for initial CDI</a:t>
            </a:r>
            <a:endParaRPr lang="en-US" sz="2400" b="0" dirty="0">
              <a:latin typeface="Arial" charset="0"/>
              <a:ea typeface="ＭＳ Ｐゴシック" charset="0"/>
            </a:endParaRPr>
          </a:p>
          <a:p>
            <a:endParaRPr lang="en-US" sz="2000" b="0" dirty="0">
              <a:latin typeface="Arial" charset="0"/>
              <a:ea typeface="ＭＳ Ｐゴシック" charset="0"/>
            </a:endParaRPr>
          </a:p>
          <a:p>
            <a:r>
              <a:rPr lang="en-US" sz="2000" b="0" dirty="0">
                <a:latin typeface="Arial" charset="0"/>
                <a:ea typeface="ＭＳ Ｐゴシック" charset="0"/>
              </a:rPr>
              <a:t>Included patients with possible </a:t>
            </a:r>
            <a:r>
              <a:rPr lang="en-US" sz="2000" b="0" dirty="0" err="1">
                <a:latin typeface="Arial" charset="0"/>
                <a:ea typeface="ＭＳ Ｐゴシック" charset="0"/>
              </a:rPr>
              <a:t>rCDI</a:t>
            </a:r>
            <a:endParaRPr lang="en-US" sz="2000" b="0" dirty="0">
              <a:latin typeface="Arial" charset="0"/>
              <a:ea typeface="ＭＳ Ｐゴシック" charset="0"/>
            </a:endParaRPr>
          </a:p>
          <a:p>
            <a:pPr lvl="1"/>
            <a:r>
              <a:rPr lang="en-US" sz="1600" b="0" dirty="0">
                <a:latin typeface="Arial" charset="0"/>
                <a:ea typeface="ＭＳ Ｐゴシック" charset="0"/>
              </a:rPr>
              <a:t>~20% of patients had CDI in the past 3 months</a:t>
            </a:r>
          </a:p>
          <a:p>
            <a:pPr lvl="1"/>
            <a:r>
              <a:rPr lang="en-US" sz="1600" b="0" dirty="0">
                <a:latin typeface="Arial" charset="0"/>
                <a:ea typeface="ＭＳ Ｐゴシック" charset="0"/>
              </a:rPr>
              <a:t>Did not state how many patients had </a:t>
            </a:r>
            <a:r>
              <a:rPr lang="en-US" sz="1600" b="0" dirty="0" err="1">
                <a:latin typeface="Arial" charset="0"/>
                <a:ea typeface="ＭＳ Ｐゴシック" charset="0"/>
              </a:rPr>
              <a:t>rCDI</a:t>
            </a:r>
            <a:r>
              <a:rPr lang="en-US" sz="1600" b="0" dirty="0">
                <a:latin typeface="Arial" charset="0"/>
                <a:ea typeface="ＭＳ Ｐゴシック" charset="0"/>
              </a:rPr>
              <a:t> (also did not exclude them)</a:t>
            </a:r>
          </a:p>
        </p:txBody>
      </p:sp>
    </p:spTree>
    <p:extLst>
      <p:ext uri="{BB962C8B-B14F-4D97-AF65-F5344CB8AC3E}">
        <p14:creationId xmlns:p14="http://schemas.microsoft.com/office/powerpoint/2010/main" val="244447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animEffect transition="in" filter="fade">
                                      <p:cBhvr>
                                        <p:cTn id="15" dur="500"/>
                                        <p:tgtEl>
                                          <p:spTgt spid="7">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7" end="7"/>
                                            </p:txEl>
                                          </p:spTgt>
                                        </p:tgtEl>
                                        <p:attrNameLst>
                                          <p:attrName>style.visibility</p:attrName>
                                        </p:attrNameLst>
                                      </p:cBhvr>
                                      <p:to>
                                        <p:strVal val="visible"/>
                                      </p:to>
                                    </p:set>
                                    <p:animEffect transition="in" filter="fade">
                                      <p:cBhvr>
                                        <p:cTn id="18"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971"/>
            <a:ext cx="8229600" cy="857250"/>
          </a:xfrm>
        </p:spPr>
        <p:txBody>
          <a:bodyPr>
            <a:normAutofit/>
          </a:bodyPr>
          <a:lstStyle/>
          <a:p>
            <a:r>
              <a:rPr lang="en-US" sz="3200" dirty="0">
                <a:latin typeface="Arial" charset="0"/>
                <a:ea typeface="ＭＳ Ｐゴシック" charset="0"/>
                <a:cs typeface="ＭＳ Ｐゴシック" charset="0"/>
              </a:rPr>
              <a:t>The New Studies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219200"/>
            <a:ext cx="7620000" cy="3390900"/>
          </a:xfrm>
        </p:spPr>
        <p:txBody>
          <a:bodyPr>
            <a:normAutofit/>
          </a:bodyPr>
          <a:lstStyle/>
          <a:p>
            <a:r>
              <a:rPr lang="en-US" sz="1600" b="0" dirty="0" err="1">
                <a:latin typeface="Arial" charset="0"/>
                <a:ea typeface="ＭＳ Ｐゴシック" charset="0"/>
              </a:rPr>
              <a:t>Guery</a:t>
            </a:r>
            <a:r>
              <a:rPr lang="en-US" sz="1600" b="0" dirty="0">
                <a:latin typeface="Arial" charset="0"/>
                <a:ea typeface="ＭＳ Ｐゴシック" charset="0"/>
              </a:rPr>
              <a:t> B, et al</a:t>
            </a:r>
          </a:p>
          <a:p>
            <a:pPr lvl="1"/>
            <a:r>
              <a:rPr lang="en-US" sz="1200" b="0" dirty="0">
                <a:latin typeface="Arial" charset="0"/>
                <a:ea typeface="ＭＳ Ｐゴシック" charset="0"/>
              </a:rPr>
              <a:t>Superiority trial comparing tapered fidaxomicin to vancomycin in patients with CDI</a:t>
            </a:r>
          </a:p>
          <a:p>
            <a:pPr lvl="1"/>
            <a:r>
              <a:rPr lang="en-US" sz="1200" b="0" dirty="0">
                <a:latin typeface="Arial" charset="0"/>
                <a:ea typeface="ＭＳ Ｐゴシック" charset="0"/>
              </a:rPr>
              <a:t>Higher sustained cure at 30 and 90 days seen in the tapered fidaxomicin group</a:t>
            </a:r>
          </a:p>
          <a:p>
            <a:endParaRPr lang="en-US" sz="1600" b="0" dirty="0">
              <a:latin typeface="Arial" charset="0"/>
              <a:ea typeface="ＭＳ Ｐゴシック" charset="0"/>
            </a:endParaRPr>
          </a:p>
          <a:p>
            <a:r>
              <a:rPr lang="en-US" sz="1600" dirty="0" err="1">
                <a:latin typeface="Arial" charset="0"/>
                <a:ea typeface="ＭＳ Ｐゴシック" charset="0"/>
              </a:rPr>
              <a:t>Mikamo</a:t>
            </a:r>
            <a:r>
              <a:rPr lang="en-US" sz="1600" dirty="0">
                <a:latin typeface="Arial" charset="0"/>
                <a:ea typeface="ＭＳ Ｐゴシック" charset="0"/>
              </a:rPr>
              <a:t> H, et al</a:t>
            </a:r>
          </a:p>
          <a:p>
            <a:pPr lvl="1"/>
            <a:r>
              <a:rPr lang="en-US" sz="1200" dirty="0">
                <a:latin typeface="Arial" charset="0"/>
                <a:ea typeface="ＭＳ Ｐゴシック" charset="0"/>
              </a:rPr>
              <a:t>Non-inferiority trial comparing fidaxomicin to vancomycin in patients with CDI</a:t>
            </a:r>
          </a:p>
          <a:p>
            <a:pPr lvl="1"/>
            <a:r>
              <a:rPr lang="en-US" sz="1200" dirty="0">
                <a:latin typeface="Arial" charset="0"/>
                <a:ea typeface="ＭＳ Ｐゴシック" charset="0"/>
              </a:rPr>
              <a:t>Non-inferiority was not demonstrated</a:t>
            </a:r>
          </a:p>
        </p:txBody>
      </p:sp>
      <p:sp>
        <p:nvSpPr>
          <p:cNvPr id="5" name="Rectangle 4">
            <a:extLst>
              <a:ext uri="{FF2B5EF4-FFF2-40B4-BE49-F238E27FC236}">
                <a16:creationId xmlns:a16="http://schemas.microsoft.com/office/drawing/2014/main" id="{D8194505-B872-4B10-99CE-BCC56E104894}"/>
              </a:ext>
            </a:extLst>
          </p:cNvPr>
          <p:cNvSpPr/>
          <p:nvPr/>
        </p:nvSpPr>
        <p:spPr>
          <a:xfrm>
            <a:off x="6553199" y="4805863"/>
            <a:ext cx="2847474" cy="369332"/>
          </a:xfrm>
          <a:prstGeom prst="rect">
            <a:avLst/>
          </a:prstGeom>
        </p:spPr>
        <p:txBody>
          <a:bodyPr wrap="square">
            <a:spAutoFit/>
          </a:bodyPr>
          <a:lstStyle/>
          <a:p>
            <a:r>
              <a:rPr lang="fr-FR" sz="900" dirty="0" err="1"/>
              <a:t>Guery</a:t>
            </a:r>
            <a:r>
              <a:rPr lang="fr-FR" sz="900" dirty="0"/>
              <a:t> B, et al. </a:t>
            </a:r>
            <a:r>
              <a:rPr lang="fr-FR" sz="900" i="1" dirty="0"/>
              <a:t>Lancet Infect Dis</a:t>
            </a:r>
            <a:r>
              <a:rPr lang="fr-FR" sz="900" dirty="0"/>
              <a:t> 2017;18(3).296-307. </a:t>
            </a:r>
          </a:p>
          <a:p>
            <a:r>
              <a:rPr lang="fr-FR" sz="900" dirty="0" err="1"/>
              <a:t>Mikamo</a:t>
            </a:r>
            <a:r>
              <a:rPr lang="fr-FR" sz="900" dirty="0"/>
              <a:t> H, et al. </a:t>
            </a:r>
            <a:r>
              <a:rPr lang="fr-FR" sz="900" i="1" dirty="0"/>
              <a:t>J Infect </a:t>
            </a:r>
            <a:r>
              <a:rPr lang="fr-FR" sz="900" i="1" dirty="0" err="1"/>
              <a:t>Chemother</a:t>
            </a:r>
            <a:r>
              <a:rPr lang="fr-FR" sz="900" dirty="0"/>
              <a:t> 2018;24:744-52.</a:t>
            </a:r>
          </a:p>
        </p:txBody>
      </p:sp>
    </p:spTree>
    <p:extLst>
      <p:ext uri="{BB962C8B-B14F-4D97-AF65-F5344CB8AC3E}">
        <p14:creationId xmlns:p14="http://schemas.microsoft.com/office/powerpoint/2010/main" val="1414925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Initial CDI Treatment Literature</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pic>
        <p:nvPicPr>
          <p:cNvPr id="6" name="Picture 5" descr="Graphical user interface, text, application&#10;&#10;Description automatically generated">
            <a:extLst>
              <a:ext uri="{FF2B5EF4-FFF2-40B4-BE49-F238E27FC236}">
                <a16:creationId xmlns:a16="http://schemas.microsoft.com/office/drawing/2014/main" id="{73FB969C-FDA7-4B59-942D-69B94C2F882D}"/>
              </a:ext>
            </a:extLst>
          </p:cNvPr>
          <p:cNvPicPr>
            <a:picLocks noChangeAspect="1"/>
          </p:cNvPicPr>
          <p:nvPr/>
        </p:nvPicPr>
        <p:blipFill>
          <a:blip r:embed="rId3"/>
          <a:stretch>
            <a:fillRect/>
          </a:stretch>
        </p:blipFill>
        <p:spPr>
          <a:xfrm>
            <a:off x="782316" y="1289338"/>
            <a:ext cx="7579367" cy="3298963"/>
          </a:xfrm>
          <a:prstGeom prst="rect">
            <a:avLst/>
          </a:prstGeom>
        </p:spPr>
      </p:pic>
    </p:spTree>
    <p:extLst>
      <p:ext uri="{BB962C8B-B14F-4D97-AF65-F5344CB8AC3E}">
        <p14:creationId xmlns:p14="http://schemas.microsoft.com/office/powerpoint/2010/main" val="2705473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Mikoma</a:t>
            </a:r>
            <a:r>
              <a:rPr lang="en-US" sz="3200" dirty="0">
                <a:latin typeface="Arial" charset="0"/>
                <a:ea typeface="ＭＳ Ｐゴシック" charset="0"/>
                <a:cs typeface="ＭＳ Ｐゴシック" charset="0"/>
              </a:rPr>
              <a:t> et al Methods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1800" b="0" dirty="0">
                <a:latin typeface="Arial" charset="0"/>
                <a:ea typeface="ＭＳ Ｐゴシック" charset="0"/>
              </a:rPr>
              <a:t>Non-inferiority trial comparing fidaxomicin to vancomycin</a:t>
            </a:r>
          </a:p>
          <a:p>
            <a:pPr lvl="1"/>
            <a:r>
              <a:rPr lang="en-US" sz="1400" b="0" dirty="0">
                <a:latin typeface="Arial" charset="0"/>
                <a:ea typeface="ＭＳ Ｐゴシック" charset="0"/>
              </a:rPr>
              <a:t>Both at standard doses</a:t>
            </a:r>
          </a:p>
          <a:p>
            <a:pPr lvl="1"/>
            <a:r>
              <a:rPr lang="en-US" sz="1400" b="0" dirty="0">
                <a:latin typeface="Arial" charset="0"/>
                <a:ea typeface="ＭＳ Ｐゴシック" charset="0"/>
              </a:rPr>
              <a:t>10% non-inferiority margin was defined</a:t>
            </a:r>
          </a:p>
          <a:p>
            <a:endParaRPr lang="en-US" sz="1800" b="0" dirty="0">
              <a:latin typeface="Arial" charset="0"/>
              <a:ea typeface="ＭＳ Ｐゴシック" charset="0"/>
            </a:endParaRPr>
          </a:p>
          <a:p>
            <a:r>
              <a:rPr lang="en-US" sz="1800" b="0" dirty="0">
                <a:latin typeface="Arial" charset="0"/>
                <a:ea typeface="ＭＳ Ｐゴシック" charset="0"/>
              </a:rPr>
              <a:t>Primary outcome:</a:t>
            </a:r>
          </a:p>
          <a:p>
            <a:pPr lvl="1"/>
            <a:r>
              <a:rPr lang="en-US" sz="1400" dirty="0">
                <a:latin typeface="Arial" charset="0"/>
                <a:ea typeface="ＭＳ Ｐゴシック" charset="0"/>
              </a:rPr>
              <a:t>Global cure: </a:t>
            </a:r>
            <a:r>
              <a:rPr lang="en-US" sz="1400" b="0" dirty="0">
                <a:latin typeface="Arial" charset="0"/>
                <a:ea typeface="ＭＳ Ｐゴシック" charset="0"/>
              </a:rPr>
              <a:t>cure at end of treatment AND had no recurrence during follow-up</a:t>
            </a:r>
          </a:p>
          <a:p>
            <a:pPr lvl="1"/>
            <a:endParaRPr lang="en-US" sz="1400" b="0" dirty="0">
              <a:latin typeface="Arial" charset="0"/>
              <a:ea typeface="ＭＳ Ｐゴシック" charset="0"/>
            </a:endParaRPr>
          </a:p>
          <a:p>
            <a:r>
              <a:rPr lang="en-US" sz="1800" b="0" dirty="0">
                <a:latin typeface="Arial" charset="0"/>
                <a:ea typeface="ＭＳ Ｐゴシック" charset="0"/>
              </a:rPr>
              <a:t>Secondary outcome:</a:t>
            </a:r>
          </a:p>
          <a:p>
            <a:pPr lvl="1"/>
            <a:r>
              <a:rPr lang="en-US" sz="1400" b="0" dirty="0">
                <a:latin typeface="Arial" charset="0"/>
                <a:ea typeface="ＭＳ Ｐゴシック" charset="0"/>
              </a:rPr>
              <a:t>Clinical cure at end of treatment (EOT)</a:t>
            </a:r>
          </a:p>
          <a:p>
            <a:pPr lvl="1"/>
            <a:r>
              <a:rPr lang="en-US" sz="1400" b="0" dirty="0">
                <a:latin typeface="Arial" charset="0"/>
                <a:ea typeface="ＭＳ Ｐゴシック" charset="0"/>
              </a:rPr>
              <a:t>Recurrence at end of follow-up </a:t>
            </a:r>
          </a:p>
          <a:p>
            <a:pPr lvl="2"/>
            <a:r>
              <a:rPr lang="en-US" sz="1400" b="0" dirty="0">
                <a:latin typeface="Arial" charset="0"/>
                <a:ea typeface="ＭＳ Ｐゴシック" charset="0"/>
              </a:rPr>
              <a:t>Only for patients who had initial clinical cure</a:t>
            </a:r>
          </a:p>
          <a:p>
            <a:pPr lvl="2"/>
            <a:endParaRPr lang="en-US" sz="1400" b="0" dirty="0">
              <a:latin typeface="Arial" charset="0"/>
              <a:ea typeface="ＭＳ Ｐゴシック" charset="0"/>
            </a:endParaRP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spTree>
    <p:extLst>
      <p:ext uri="{BB962C8B-B14F-4D97-AF65-F5344CB8AC3E}">
        <p14:creationId xmlns:p14="http://schemas.microsoft.com/office/powerpoint/2010/main" val="29192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5" end="5"/>
                                            </p:txEl>
                                          </p:spTgt>
                                        </p:tgtEl>
                                        <p:attrNameLst>
                                          <p:attrName>style.visibility</p:attrName>
                                        </p:attrNameLst>
                                      </p:cBhvr>
                                      <p:to>
                                        <p:strVal val="visible"/>
                                      </p:to>
                                    </p:set>
                                    <p:animEffect transition="in" filter="fade">
                                      <p:cBhvr>
                                        <p:cTn id="10" dur="500"/>
                                        <p:tgtEl>
                                          <p:spTgt spid="9">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animEffect transition="in" filter="fade">
                                      <p:cBhvr>
                                        <p:cTn id="15" dur="500"/>
                                        <p:tgtEl>
                                          <p:spTgt spid="9">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8" end="8"/>
                                            </p:txEl>
                                          </p:spTgt>
                                        </p:tgtEl>
                                        <p:attrNameLst>
                                          <p:attrName>style.visibility</p:attrName>
                                        </p:attrNameLst>
                                      </p:cBhvr>
                                      <p:to>
                                        <p:strVal val="visible"/>
                                      </p:to>
                                    </p:set>
                                    <p:animEffect transition="in" filter="fade">
                                      <p:cBhvr>
                                        <p:cTn id="18" dur="500"/>
                                        <p:tgtEl>
                                          <p:spTgt spid="9">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9" end="9"/>
                                            </p:txEl>
                                          </p:spTgt>
                                        </p:tgtEl>
                                        <p:attrNameLst>
                                          <p:attrName>style.visibility</p:attrName>
                                        </p:attrNameLst>
                                      </p:cBhvr>
                                      <p:to>
                                        <p:strVal val="visible"/>
                                      </p:to>
                                    </p:set>
                                    <p:animEffect transition="in" filter="fade">
                                      <p:cBhvr>
                                        <p:cTn id="21" dur="500"/>
                                        <p:tgtEl>
                                          <p:spTgt spid="9">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10" end="10"/>
                                            </p:txEl>
                                          </p:spTgt>
                                        </p:tgtEl>
                                        <p:attrNameLst>
                                          <p:attrName>style.visibility</p:attrName>
                                        </p:attrNameLst>
                                      </p:cBhvr>
                                      <p:to>
                                        <p:strVal val="visible"/>
                                      </p:to>
                                    </p:set>
                                    <p:animEffect transition="in" filter="fade">
                                      <p:cBhvr>
                                        <p:cTn id="24"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Mikoma</a:t>
            </a:r>
            <a:r>
              <a:rPr lang="en-US" sz="3200" dirty="0">
                <a:latin typeface="Arial" charset="0"/>
                <a:ea typeface="ＭＳ Ｐゴシック" charset="0"/>
                <a:cs typeface="ＭＳ Ｐゴシック" charset="0"/>
              </a:rPr>
              <a:t> et al Results</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graphicFrame>
        <p:nvGraphicFramePr>
          <p:cNvPr id="7" name="Table 2">
            <a:extLst>
              <a:ext uri="{FF2B5EF4-FFF2-40B4-BE49-F238E27FC236}">
                <a16:creationId xmlns:a16="http://schemas.microsoft.com/office/drawing/2014/main" id="{7773B975-05CA-4FDE-A029-456044240078}"/>
              </a:ext>
            </a:extLst>
          </p:cNvPr>
          <p:cNvGraphicFramePr>
            <a:graphicFrameLocks noGrp="1"/>
          </p:cNvGraphicFramePr>
          <p:nvPr>
            <p:extLst>
              <p:ext uri="{D42A27DB-BD31-4B8C-83A1-F6EECF244321}">
                <p14:modId xmlns:p14="http://schemas.microsoft.com/office/powerpoint/2010/main" val="1175038687"/>
              </p:ext>
            </p:extLst>
          </p:nvPr>
        </p:nvGraphicFramePr>
        <p:xfrm>
          <a:off x="761999" y="1904804"/>
          <a:ext cx="7620002" cy="1752600"/>
        </p:xfrm>
        <a:graphic>
          <a:graphicData uri="http://schemas.openxmlformats.org/drawingml/2006/table">
            <a:tbl>
              <a:tblPr firstRow="1" bandRow="1">
                <a:tableStyleId>{21E4AEA4-8DFA-4A89-87EB-49C32662AFE0}</a:tableStyleId>
              </a:tblPr>
              <a:tblGrid>
                <a:gridCol w="1583637">
                  <a:extLst>
                    <a:ext uri="{9D8B030D-6E8A-4147-A177-3AD203B41FA5}">
                      <a16:colId xmlns:a16="http://schemas.microsoft.com/office/drawing/2014/main" val="1491280774"/>
                    </a:ext>
                  </a:extLst>
                </a:gridCol>
                <a:gridCol w="1961321">
                  <a:extLst>
                    <a:ext uri="{9D8B030D-6E8A-4147-A177-3AD203B41FA5}">
                      <a16:colId xmlns:a16="http://schemas.microsoft.com/office/drawing/2014/main" val="2863330038"/>
                    </a:ext>
                  </a:extLst>
                </a:gridCol>
                <a:gridCol w="2213113">
                  <a:extLst>
                    <a:ext uri="{9D8B030D-6E8A-4147-A177-3AD203B41FA5}">
                      <a16:colId xmlns:a16="http://schemas.microsoft.com/office/drawing/2014/main" val="1614565495"/>
                    </a:ext>
                  </a:extLst>
                </a:gridCol>
                <a:gridCol w="1861931">
                  <a:extLst>
                    <a:ext uri="{9D8B030D-6E8A-4147-A177-3AD203B41FA5}">
                      <a16:colId xmlns:a16="http://schemas.microsoft.com/office/drawing/2014/main" val="1088466718"/>
                    </a:ext>
                  </a:extLst>
                </a:gridCol>
              </a:tblGrid>
              <a:tr h="370840">
                <a:tc>
                  <a:txBody>
                    <a:bodyPr/>
                    <a:lstStyle/>
                    <a:p>
                      <a:r>
                        <a:rPr lang="en-US" dirty="0"/>
                        <a:t>Outcome</a:t>
                      </a:r>
                    </a:p>
                  </a:txBody>
                  <a:tcPr/>
                </a:tc>
                <a:tc>
                  <a:txBody>
                    <a:bodyPr/>
                    <a:lstStyle/>
                    <a:p>
                      <a:pPr algn="ctr"/>
                      <a:r>
                        <a:rPr lang="en-US" dirty="0"/>
                        <a:t>Fidaxomicin</a:t>
                      </a:r>
                    </a:p>
                  </a:txBody>
                  <a:tcPr/>
                </a:tc>
                <a:tc>
                  <a:txBody>
                    <a:bodyPr/>
                    <a:lstStyle/>
                    <a:p>
                      <a:pPr algn="ctr"/>
                      <a:r>
                        <a:rPr lang="en-US" dirty="0"/>
                        <a:t>Vancomycin</a:t>
                      </a:r>
                    </a:p>
                  </a:txBody>
                  <a:tcPr/>
                </a:tc>
                <a:tc>
                  <a:txBody>
                    <a:bodyPr/>
                    <a:lstStyle/>
                    <a:p>
                      <a:pPr algn="ctr"/>
                      <a:r>
                        <a:rPr lang="en-US" dirty="0"/>
                        <a:t>OR </a:t>
                      </a:r>
                      <a:r>
                        <a:rPr lang="en-US" sz="1800" b="1" dirty="0">
                          <a:latin typeface="Arial" charset="0"/>
                          <a:ea typeface="ＭＳ Ｐゴシック" charset="0"/>
                        </a:rPr>
                        <a:t>(</a:t>
                      </a:r>
                      <a:r>
                        <a:rPr lang="en-US" sz="1800" b="1" u="sng" dirty="0">
                          <a:latin typeface="Arial" charset="0"/>
                          <a:ea typeface="ＭＳ Ｐゴシック" charset="0"/>
                        </a:rPr>
                        <a:t>+</a:t>
                      </a:r>
                      <a:r>
                        <a:rPr lang="en-US" sz="1800" b="1" dirty="0">
                          <a:latin typeface="Arial" charset="0"/>
                          <a:ea typeface="ＭＳ Ｐゴシック" charset="0"/>
                        </a:rPr>
                        <a:t>95% CI)</a:t>
                      </a:r>
                      <a:endParaRPr lang="en-US" b="1" dirty="0"/>
                    </a:p>
                  </a:txBody>
                  <a:tcPr/>
                </a:tc>
                <a:extLst>
                  <a:ext uri="{0D108BD9-81ED-4DB2-BD59-A6C34878D82A}">
                    <a16:rowId xmlns:a16="http://schemas.microsoft.com/office/drawing/2014/main" val="442913973"/>
                  </a:ext>
                </a:extLst>
              </a:tr>
              <a:tr h="370840">
                <a:tc>
                  <a:txBody>
                    <a:bodyPr/>
                    <a:lstStyle/>
                    <a:p>
                      <a:r>
                        <a:rPr lang="en-US" dirty="0"/>
                        <a:t>Global Cure</a:t>
                      </a:r>
                    </a:p>
                  </a:txBody>
                  <a:tcPr/>
                </a:tc>
                <a:tc>
                  <a:txBody>
                    <a:bodyPr/>
                    <a:lstStyle/>
                    <a:p>
                      <a:pPr algn="ctr"/>
                      <a:r>
                        <a:rPr lang="en-US" dirty="0"/>
                        <a:t>67.3% (70/104)</a:t>
                      </a:r>
                    </a:p>
                  </a:txBody>
                  <a:tcPr/>
                </a:tc>
                <a:tc>
                  <a:txBody>
                    <a:bodyPr/>
                    <a:lstStyle/>
                    <a:p>
                      <a:pPr algn="ctr"/>
                      <a:r>
                        <a:rPr lang="en-US" dirty="0"/>
                        <a:t>65.7% (71/108)</a:t>
                      </a:r>
                    </a:p>
                  </a:txBody>
                  <a:tcPr/>
                </a:tc>
                <a:tc>
                  <a:txBody>
                    <a:bodyPr/>
                    <a:lstStyle/>
                    <a:p>
                      <a:pPr algn="ctr"/>
                      <a:r>
                        <a:rPr lang="en-US" dirty="0"/>
                        <a:t>1.2 (-11.3, 13.7)</a:t>
                      </a:r>
                    </a:p>
                  </a:txBody>
                  <a:tcPr/>
                </a:tc>
                <a:extLst>
                  <a:ext uri="{0D108BD9-81ED-4DB2-BD59-A6C34878D82A}">
                    <a16:rowId xmlns:a16="http://schemas.microsoft.com/office/drawing/2014/main" val="2641170323"/>
                  </a:ext>
                </a:extLst>
              </a:tr>
              <a:tr h="370840">
                <a:tc>
                  <a:txBody>
                    <a:bodyPr/>
                    <a:lstStyle/>
                    <a:p>
                      <a:r>
                        <a:rPr lang="en-US" dirty="0"/>
                        <a:t>Cure at EOT</a:t>
                      </a:r>
                    </a:p>
                  </a:txBody>
                  <a:tcPr/>
                </a:tc>
                <a:tc>
                  <a:txBody>
                    <a:bodyPr/>
                    <a:lstStyle/>
                    <a:p>
                      <a:pPr algn="ctr"/>
                      <a:r>
                        <a:rPr lang="en-US" dirty="0"/>
                        <a:t>83.7% (87/104)</a:t>
                      </a:r>
                    </a:p>
                  </a:txBody>
                  <a:tcPr/>
                </a:tc>
                <a:tc>
                  <a:txBody>
                    <a:bodyPr/>
                    <a:lstStyle/>
                    <a:p>
                      <a:pPr algn="ctr"/>
                      <a:r>
                        <a:rPr lang="en-US" dirty="0"/>
                        <a:t>88.0% (95/108)</a:t>
                      </a:r>
                    </a:p>
                  </a:txBody>
                  <a:tcPr/>
                </a:tc>
                <a:tc>
                  <a:txBody>
                    <a:bodyPr/>
                    <a:lstStyle/>
                    <a:p>
                      <a:pPr algn="ctr"/>
                      <a:r>
                        <a:rPr lang="en-US" dirty="0"/>
                        <a:t>-4.4 (-13.7, 5.0)</a:t>
                      </a:r>
                    </a:p>
                  </a:txBody>
                  <a:tcPr/>
                </a:tc>
                <a:extLst>
                  <a:ext uri="{0D108BD9-81ED-4DB2-BD59-A6C34878D82A}">
                    <a16:rowId xmlns:a16="http://schemas.microsoft.com/office/drawing/2014/main" val="109276115"/>
                  </a:ext>
                </a:extLst>
              </a:tr>
              <a:tr h="370840">
                <a:tc>
                  <a:txBody>
                    <a:bodyPr/>
                    <a:lstStyle/>
                    <a:p>
                      <a:r>
                        <a:rPr lang="en-US" dirty="0"/>
                        <a:t>Recurrence at follow-up</a:t>
                      </a:r>
                    </a:p>
                  </a:txBody>
                  <a:tcPr/>
                </a:tc>
                <a:tc>
                  <a:txBody>
                    <a:bodyPr/>
                    <a:lstStyle/>
                    <a:p>
                      <a:pPr algn="ctr"/>
                      <a:r>
                        <a:rPr lang="en-US" dirty="0"/>
                        <a:t>19.5% (17/87)</a:t>
                      </a:r>
                    </a:p>
                  </a:txBody>
                  <a:tcPr/>
                </a:tc>
                <a:tc>
                  <a:txBody>
                    <a:bodyPr/>
                    <a:lstStyle/>
                    <a:p>
                      <a:pPr algn="ctr"/>
                      <a:r>
                        <a:rPr lang="en-US" dirty="0"/>
                        <a:t>25.3% (24/95)</a:t>
                      </a:r>
                    </a:p>
                  </a:txBody>
                  <a:tcPr/>
                </a:tc>
                <a:tc>
                  <a:txBody>
                    <a:bodyPr/>
                    <a:lstStyle/>
                    <a:p>
                      <a:pPr algn="ctr"/>
                      <a:r>
                        <a:rPr lang="en-US" dirty="0"/>
                        <a:t>-4.9 (-16.7, 7.0)</a:t>
                      </a:r>
                    </a:p>
                  </a:txBody>
                  <a:tcPr/>
                </a:tc>
                <a:extLst>
                  <a:ext uri="{0D108BD9-81ED-4DB2-BD59-A6C34878D82A}">
                    <a16:rowId xmlns:a16="http://schemas.microsoft.com/office/drawing/2014/main" val="3181420705"/>
                  </a:ext>
                </a:extLst>
              </a:tr>
            </a:tbl>
          </a:graphicData>
        </a:graphic>
      </p:graphicFrame>
      <p:sp>
        <p:nvSpPr>
          <p:cNvPr id="8" name="Content Placeholder 3">
            <a:extLst>
              <a:ext uri="{FF2B5EF4-FFF2-40B4-BE49-F238E27FC236}">
                <a16:creationId xmlns:a16="http://schemas.microsoft.com/office/drawing/2014/main" id="{5A23731D-9E27-4BC8-ABDB-6256031D419C}"/>
              </a:ext>
            </a:extLst>
          </p:cNvPr>
          <p:cNvSpPr>
            <a:spLocks noGrp="1"/>
          </p:cNvSpPr>
          <p:nvPr>
            <p:ph idx="1"/>
          </p:nvPr>
        </p:nvSpPr>
        <p:spPr>
          <a:xfrm>
            <a:off x="762000" y="1316736"/>
            <a:ext cx="7620000" cy="588068"/>
          </a:xfrm>
        </p:spPr>
        <p:txBody>
          <a:bodyPr>
            <a:normAutofit/>
          </a:bodyPr>
          <a:lstStyle/>
          <a:p>
            <a:pPr marL="0" indent="0">
              <a:buNone/>
            </a:pPr>
            <a:r>
              <a:rPr lang="en-US" sz="1800" b="0" dirty="0">
                <a:latin typeface="Arial" charset="0"/>
                <a:ea typeface="ＭＳ Ｐゴシック" charset="0"/>
              </a:rPr>
              <a:t>Results comparing fidaxomicin to vancomycin</a:t>
            </a:r>
            <a:endParaRPr lang="en-US" sz="1400" b="0" dirty="0">
              <a:latin typeface="Arial" charset="0"/>
              <a:ea typeface="ＭＳ Ｐゴシック" charset="0"/>
            </a:endParaRPr>
          </a:p>
        </p:txBody>
      </p:sp>
      <p:sp>
        <p:nvSpPr>
          <p:cNvPr id="2" name="Rectangle 1">
            <a:extLst>
              <a:ext uri="{FF2B5EF4-FFF2-40B4-BE49-F238E27FC236}">
                <a16:creationId xmlns:a16="http://schemas.microsoft.com/office/drawing/2014/main" id="{5E825B85-E88E-4396-A6DB-0AE2D2BD4266}"/>
              </a:ext>
            </a:extLst>
          </p:cNvPr>
          <p:cNvSpPr/>
          <p:nvPr/>
        </p:nvSpPr>
        <p:spPr>
          <a:xfrm>
            <a:off x="6515100" y="1904804"/>
            <a:ext cx="1866901" cy="1752600"/>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663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Mikoma</a:t>
            </a:r>
            <a:r>
              <a:rPr lang="en-US" sz="3200" dirty="0">
                <a:latin typeface="Arial" charset="0"/>
                <a:ea typeface="ＭＳ Ｐゴシック" charset="0"/>
                <a:cs typeface="ＭＳ Ｐゴシック" charset="0"/>
              </a:rPr>
              <a:t> et al Summary</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lnSpcReduction="10000"/>
          </a:bodyPr>
          <a:lstStyle/>
          <a:p>
            <a:r>
              <a:rPr lang="en-US" sz="1800" b="0" dirty="0">
                <a:latin typeface="Arial" charset="0"/>
                <a:ea typeface="ＭＳ Ｐゴシック" charset="0"/>
              </a:rPr>
              <a:t>Primary outcome was global cure</a:t>
            </a:r>
          </a:p>
          <a:p>
            <a:pPr lvl="1"/>
            <a:r>
              <a:rPr lang="en-US" sz="1400" b="0" dirty="0">
                <a:latin typeface="Arial" charset="0"/>
                <a:ea typeface="ＭＳ Ｐゴシック" charset="0"/>
              </a:rPr>
              <a:t>Global cure: initial cure and sustained cure by the end of therapy</a:t>
            </a:r>
          </a:p>
          <a:p>
            <a:endParaRPr lang="en-US" sz="1800" b="0" dirty="0">
              <a:latin typeface="Arial" charset="0"/>
              <a:ea typeface="ＭＳ Ｐゴシック" charset="0"/>
            </a:endParaRPr>
          </a:p>
          <a:p>
            <a:r>
              <a:rPr lang="en-US" sz="1800" b="0" dirty="0">
                <a:latin typeface="Arial" charset="0"/>
                <a:ea typeface="ＭＳ Ｐゴシック" charset="0"/>
              </a:rPr>
              <a:t>Compared standard dose fidaxomicin to standard dose vancomycin</a:t>
            </a:r>
          </a:p>
          <a:p>
            <a:endParaRPr lang="en-US" sz="1800" b="0" dirty="0">
              <a:latin typeface="Arial" charset="0"/>
              <a:ea typeface="ＭＳ Ｐゴシック" charset="0"/>
            </a:endParaRPr>
          </a:p>
          <a:p>
            <a:r>
              <a:rPr lang="en-US" sz="1800" b="0" dirty="0">
                <a:latin typeface="Arial" charset="0"/>
                <a:ea typeface="ＭＳ Ｐゴシック" charset="0"/>
              </a:rPr>
              <a:t>No difference was seen in:</a:t>
            </a:r>
          </a:p>
          <a:p>
            <a:pPr lvl="1"/>
            <a:r>
              <a:rPr lang="en-US" sz="1400" b="0" dirty="0">
                <a:latin typeface="Arial" charset="0"/>
                <a:ea typeface="ＭＳ Ｐゴシック" charset="0"/>
              </a:rPr>
              <a:t>Global cure</a:t>
            </a:r>
          </a:p>
          <a:p>
            <a:pPr lvl="1"/>
            <a:r>
              <a:rPr lang="en-US" sz="1400" b="0" dirty="0">
                <a:latin typeface="Arial" charset="0"/>
                <a:ea typeface="ＭＳ Ｐゴシック" charset="0"/>
              </a:rPr>
              <a:t>Cure at end of therapy</a:t>
            </a:r>
          </a:p>
          <a:p>
            <a:pPr lvl="1"/>
            <a:r>
              <a:rPr lang="en-US" sz="1400" b="0" dirty="0">
                <a:latin typeface="Arial" charset="0"/>
                <a:ea typeface="ＭＳ Ｐゴシック" charset="0"/>
              </a:rPr>
              <a:t>Recurrence at follow-up</a:t>
            </a:r>
          </a:p>
          <a:p>
            <a:endParaRPr lang="en-US" sz="1800" b="0" dirty="0">
              <a:latin typeface="Arial" charset="0"/>
              <a:ea typeface="ＭＳ Ｐゴシック" charset="0"/>
            </a:endParaRPr>
          </a:p>
          <a:p>
            <a:r>
              <a:rPr lang="en-US" sz="1800" b="0" dirty="0">
                <a:latin typeface="Arial" charset="0"/>
                <a:ea typeface="ＭＳ Ｐゴシック" charset="0"/>
              </a:rPr>
              <a:t>Non-inferiority was not demonstrated</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spTree>
    <p:extLst>
      <p:ext uri="{BB962C8B-B14F-4D97-AF65-F5344CB8AC3E}">
        <p14:creationId xmlns:p14="http://schemas.microsoft.com/office/powerpoint/2010/main" val="545034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Fidaxomicin Vs Vancomycin</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Initial CDI Treatment</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fontScale="92500" lnSpcReduction="20000"/>
          </a:bodyPr>
          <a:lstStyle/>
          <a:p>
            <a:r>
              <a:rPr lang="en-US" sz="2200" b="0" dirty="0">
                <a:latin typeface="Arial" charset="0"/>
                <a:ea typeface="ＭＳ Ｐゴシック" charset="0"/>
              </a:rPr>
              <a:t>Rate of initial cure within 2 days of end of treatment:</a:t>
            </a:r>
          </a:p>
          <a:p>
            <a:pPr lvl="1"/>
            <a:r>
              <a:rPr lang="en-US" sz="1800" b="0" dirty="0">
                <a:latin typeface="Arial" charset="0"/>
                <a:ea typeface="ＭＳ Ｐゴシック" charset="0"/>
              </a:rPr>
              <a:t>HR (95% CI): 1.00 (0.96 to 1.04)</a:t>
            </a:r>
          </a:p>
          <a:p>
            <a:endParaRPr lang="en-US" sz="2200" b="0" dirty="0">
              <a:latin typeface="Arial" charset="0"/>
              <a:ea typeface="ＭＳ Ｐゴシック" charset="0"/>
            </a:endParaRPr>
          </a:p>
          <a:p>
            <a:r>
              <a:rPr lang="en-US" sz="2200" b="0" dirty="0">
                <a:latin typeface="Arial" charset="0"/>
                <a:ea typeface="ＭＳ Ｐゴシック" charset="0"/>
              </a:rPr>
              <a:t>Drug-related adverse events:</a:t>
            </a:r>
          </a:p>
          <a:p>
            <a:pPr lvl="1"/>
            <a:r>
              <a:rPr lang="en-US" sz="1800" b="0" dirty="0">
                <a:latin typeface="Arial" charset="0"/>
                <a:ea typeface="ＭＳ Ｐゴシック" charset="0"/>
              </a:rPr>
              <a:t>HR (95% CI): 1.02 (0.76 to 1.36)</a:t>
            </a:r>
          </a:p>
          <a:p>
            <a:endParaRPr lang="en-US" sz="2200" b="0" dirty="0">
              <a:latin typeface="Arial" charset="0"/>
              <a:ea typeface="ＭＳ Ｐゴシック" charset="0"/>
            </a:endParaRPr>
          </a:p>
          <a:p>
            <a:r>
              <a:rPr lang="en-US" sz="2200" b="0" dirty="0">
                <a:latin typeface="Arial" charset="0"/>
                <a:ea typeface="ＭＳ Ｐゴシック" charset="0"/>
              </a:rPr>
              <a:t>All-cause mortality:</a:t>
            </a:r>
          </a:p>
          <a:p>
            <a:pPr lvl="1"/>
            <a:r>
              <a:rPr lang="en-US" sz="1800" b="0" dirty="0">
                <a:latin typeface="Arial" charset="0"/>
                <a:ea typeface="ＭＳ Ｐゴシック" charset="0"/>
              </a:rPr>
              <a:t>HR (95% CI): 0.90 (0.66 to 1.23)</a:t>
            </a:r>
          </a:p>
          <a:p>
            <a:pPr lvl="1"/>
            <a:endParaRPr lang="en-US" sz="1800" b="0" dirty="0">
              <a:latin typeface="Arial" charset="0"/>
              <a:ea typeface="ＭＳ Ｐゴシック" charset="0"/>
            </a:endParaRPr>
          </a:p>
          <a:p>
            <a:r>
              <a:rPr lang="en-US" sz="2200" b="0" dirty="0">
                <a:latin typeface="Arial" charset="0"/>
                <a:ea typeface="ＭＳ Ｐゴシック" charset="0"/>
              </a:rPr>
              <a:t>No recurrence 4 weeks after end of treatment:</a:t>
            </a:r>
          </a:p>
          <a:p>
            <a:pPr lvl="1"/>
            <a:r>
              <a:rPr lang="en-US" sz="1800" b="0" dirty="0">
                <a:latin typeface="Arial" charset="0"/>
                <a:ea typeface="ＭＳ Ｐゴシック" charset="0"/>
              </a:rPr>
              <a:t>HR (95% CI): 1.16 (1.09 to 1.24)</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a:t>Johnson S, et al Clin Infect Dis 2021;73(5).e1029-e1044. </a:t>
            </a:r>
          </a:p>
        </p:txBody>
      </p:sp>
      <p:sp>
        <p:nvSpPr>
          <p:cNvPr id="2" name="Rectangle 1">
            <a:extLst>
              <a:ext uri="{FF2B5EF4-FFF2-40B4-BE49-F238E27FC236}">
                <a16:creationId xmlns:a16="http://schemas.microsoft.com/office/drawing/2014/main" id="{37193762-4159-4D85-9E51-3E2980067AB0}"/>
              </a:ext>
            </a:extLst>
          </p:cNvPr>
          <p:cNvSpPr/>
          <p:nvPr/>
        </p:nvSpPr>
        <p:spPr>
          <a:xfrm>
            <a:off x="762000" y="3722914"/>
            <a:ext cx="5782491" cy="824702"/>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1635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Critiques of the IDSA’s Initial CDI Study Analysis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2000" b="0" dirty="0">
                <a:latin typeface="Arial" charset="0"/>
                <a:ea typeface="ＭＳ Ｐゴシック" charset="0"/>
              </a:rPr>
              <a:t>The analysis included the EXTEND trial</a:t>
            </a:r>
          </a:p>
          <a:p>
            <a:pPr lvl="1"/>
            <a:r>
              <a:rPr lang="en-US" sz="1700" b="0" dirty="0">
                <a:latin typeface="Arial" charset="0"/>
                <a:ea typeface="ＭＳ Ｐゴシック" charset="0"/>
              </a:rPr>
              <a:t>Tapered fidaxomicin is NOT routinely used to treat initial CDI</a:t>
            </a:r>
          </a:p>
          <a:p>
            <a:endParaRPr lang="en-US" sz="1400" b="0" dirty="0">
              <a:latin typeface="Arial" charset="0"/>
              <a:ea typeface="ＭＳ Ｐゴシック" charset="0"/>
            </a:endParaRPr>
          </a:p>
          <a:p>
            <a:r>
              <a:rPr lang="en-US" sz="2000" b="0" dirty="0">
                <a:latin typeface="Arial" charset="0"/>
                <a:ea typeface="ＭＳ Ｐゴシック" charset="0"/>
              </a:rPr>
              <a:t>10-20% of patients had CDI in the past 3 months</a:t>
            </a:r>
          </a:p>
          <a:p>
            <a:pPr lvl="1"/>
            <a:r>
              <a:rPr lang="en-US" sz="1700" b="0" dirty="0">
                <a:latin typeface="Arial" charset="0"/>
                <a:ea typeface="ＭＳ Ｐゴシック" charset="0"/>
              </a:rPr>
              <a:t>Unclear how many of these met the definition of recurrent CDI</a:t>
            </a:r>
          </a:p>
          <a:p>
            <a:endParaRPr lang="en-US" sz="2100" b="0" dirty="0">
              <a:latin typeface="Arial" charset="0"/>
              <a:ea typeface="ＭＳ Ｐゴシック" charset="0"/>
            </a:endParaRPr>
          </a:p>
          <a:p>
            <a:r>
              <a:rPr lang="en-US" sz="2100" b="0" dirty="0">
                <a:latin typeface="Arial" charset="0"/>
                <a:ea typeface="ＭＳ Ｐゴシック" charset="0"/>
              </a:rPr>
              <a:t>A study dedicated to this clinical question is needed</a:t>
            </a:r>
          </a:p>
          <a:p>
            <a:pPr lvl="1"/>
            <a:r>
              <a:rPr lang="en-US" sz="1700" b="0" dirty="0">
                <a:latin typeface="Arial" charset="0"/>
                <a:ea typeface="ＭＳ Ｐゴシック" charset="0"/>
              </a:rPr>
              <a:t>Fidaxomicin x 10 days vs. vancomycin x 10 days</a:t>
            </a:r>
          </a:p>
          <a:p>
            <a:pPr lvl="1"/>
            <a:r>
              <a:rPr lang="en-US" sz="1700" b="0" dirty="0">
                <a:latin typeface="Arial" charset="0"/>
                <a:ea typeface="ＭＳ Ｐゴシック" charset="0"/>
              </a:rPr>
              <a:t>Exclude patients with recurrent CDI</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sp>
        <p:nvSpPr>
          <p:cNvPr id="5" name="Rectangle 4">
            <a:extLst>
              <a:ext uri="{FF2B5EF4-FFF2-40B4-BE49-F238E27FC236}">
                <a16:creationId xmlns:a16="http://schemas.microsoft.com/office/drawing/2014/main" id="{56E88E08-A779-4F28-9B15-B31D248688D6}"/>
              </a:ext>
            </a:extLst>
          </p:cNvPr>
          <p:cNvSpPr/>
          <p:nvPr/>
        </p:nvSpPr>
        <p:spPr>
          <a:xfrm>
            <a:off x="762000" y="3298977"/>
            <a:ext cx="7006046" cy="1133686"/>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858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animEffect transition="in" filter="fade">
                                      <p:cBhvr>
                                        <p:cTn id="21" dur="500"/>
                                        <p:tgtEl>
                                          <p:spTgt spid="9">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Fidaxomicin Vs Vancomycin</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Initial CDI Treatment Cost Analysis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2200" b="0" dirty="0">
                <a:latin typeface="Arial" charset="0"/>
                <a:ea typeface="ＭＳ Ｐゴシック" charset="0"/>
              </a:rPr>
              <a:t>Cost to treat an initial CDI episode:</a:t>
            </a:r>
          </a:p>
          <a:p>
            <a:pPr lvl="1"/>
            <a:r>
              <a:rPr lang="en-US" sz="1800" b="0" dirty="0">
                <a:latin typeface="Arial" charset="0"/>
                <a:ea typeface="ＭＳ Ｐゴシック" charset="0"/>
              </a:rPr>
              <a:t>$5,370 for a course of fidaxomicin vs $228 for vancomycin</a:t>
            </a:r>
          </a:p>
          <a:p>
            <a:endParaRPr lang="en-US" sz="2200" b="0" dirty="0">
              <a:latin typeface="Arial" charset="0"/>
              <a:ea typeface="ＭＳ Ｐゴシック" charset="0"/>
            </a:endParaRPr>
          </a:p>
          <a:p>
            <a:r>
              <a:rPr lang="en-US" sz="2200" b="0" dirty="0">
                <a:latin typeface="Arial" charset="0"/>
                <a:ea typeface="ＭＳ Ｐゴシック" charset="0"/>
              </a:rPr>
              <a:t>Cost-benefit analyses on the topic are mixed</a:t>
            </a:r>
          </a:p>
          <a:p>
            <a:pPr lvl="1"/>
            <a:r>
              <a:rPr lang="en-US" sz="1800" b="0" dirty="0">
                <a:latin typeface="Arial" charset="0"/>
                <a:ea typeface="ＭＳ Ｐゴシック" charset="0"/>
              </a:rPr>
              <a:t>Favor fidaxomicin: 2</a:t>
            </a:r>
          </a:p>
          <a:p>
            <a:pPr lvl="1"/>
            <a:r>
              <a:rPr lang="en-US" sz="1800" b="0" dirty="0">
                <a:latin typeface="Arial" charset="0"/>
                <a:ea typeface="ＭＳ Ｐゴシック" charset="0"/>
              </a:rPr>
              <a:t>Neutral: 2</a:t>
            </a:r>
          </a:p>
          <a:p>
            <a:pPr lvl="1"/>
            <a:r>
              <a:rPr lang="en-US" sz="1800" b="0" dirty="0">
                <a:latin typeface="Arial" charset="0"/>
                <a:ea typeface="ＭＳ Ｐゴシック" charset="0"/>
              </a:rPr>
              <a:t>Does not favor fidaxomicin: 1</a:t>
            </a:r>
            <a:endParaRPr lang="en-US" sz="1400" b="0" dirty="0">
              <a:latin typeface="Arial" charset="0"/>
              <a:ea typeface="ＭＳ Ｐゴシック" charset="0"/>
            </a:endParaRP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a:t>Johnson S, et al Clin Infect Dis 2021;73(5).e1029-e1044. </a:t>
            </a:r>
          </a:p>
        </p:txBody>
      </p:sp>
    </p:spTree>
    <p:extLst>
      <p:ext uri="{BB962C8B-B14F-4D97-AF65-F5344CB8AC3E}">
        <p14:creationId xmlns:p14="http://schemas.microsoft.com/office/powerpoint/2010/main" val="117893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fade">
                                      <p:cBhvr>
                                        <p:cTn id="12" dur="500"/>
                                        <p:tgtEl>
                                          <p:spTgt spid="9">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Effect transition="in" filter="fade">
                                      <p:cBhvr>
                                        <p:cTn id="15" dur="500"/>
                                        <p:tgtEl>
                                          <p:spTgt spid="9">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6" end="6"/>
                                            </p:txEl>
                                          </p:spTgt>
                                        </p:tgtEl>
                                        <p:attrNameLst>
                                          <p:attrName>style.visibility</p:attrName>
                                        </p:attrNameLst>
                                      </p:cBhvr>
                                      <p:to>
                                        <p:strVal val="visible"/>
                                      </p:to>
                                    </p:set>
                                    <p:animEffect transition="in" filter="fade">
                                      <p:cBhvr>
                                        <p:cTn id="18"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Learning Objectives</a:t>
            </a:r>
          </a:p>
        </p:txBody>
      </p:sp>
      <p:sp>
        <p:nvSpPr>
          <p:cNvPr id="19458" name="Content Placeholder 2"/>
          <p:cNvSpPr>
            <a:spLocks noGrp="1"/>
          </p:cNvSpPr>
          <p:nvPr>
            <p:ph idx="1"/>
          </p:nvPr>
        </p:nvSpPr>
        <p:spPr>
          <a:xfrm>
            <a:off x="457200" y="1485900"/>
            <a:ext cx="8229600" cy="3086100"/>
          </a:xfrm>
        </p:spPr>
        <p:txBody>
          <a:bodyPr>
            <a:normAutofit fontScale="85000" lnSpcReduction="10000"/>
          </a:bodyPr>
          <a:lstStyle/>
          <a:p>
            <a:pPr lvl="0"/>
            <a:r>
              <a:rPr lang="en-US" b="0" dirty="0"/>
              <a:t>Design a treatment regimen for an initial case of </a:t>
            </a:r>
            <a:r>
              <a:rPr lang="en-US" b="0" i="1" dirty="0"/>
              <a:t>C. difficile </a:t>
            </a:r>
            <a:r>
              <a:rPr lang="en-US" b="0" dirty="0"/>
              <a:t>infection based on patient-specific characteristics</a:t>
            </a:r>
          </a:p>
          <a:p>
            <a:pPr lvl="0"/>
            <a:endParaRPr lang="en-US" b="0" dirty="0"/>
          </a:p>
          <a:p>
            <a:pPr lvl="0"/>
            <a:r>
              <a:rPr lang="en-US" b="0" dirty="0"/>
              <a:t>Describe the literature comparing fidaxomicin to vancomycin for recurrent </a:t>
            </a:r>
            <a:r>
              <a:rPr lang="en-US" b="0" i="1" dirty="0"/>
              <a:t>C. difficile</a:t>
            </a:r>
            <a:r>
              <a:rPr lang="en-US" b="0" dirty="0"/>
              <a:t> infection</a:t>
            </a:r>
          </a:p>
          <a:p>
            <a:pPr lvl="0"/>
            <a:endParaRPr lang="en-US" b="0" dirty="0"/>
          </a:p>
          <a:p>
            <a:pPr lvl="0"/>
            <a:r>
              <a:rPr lang="en-US" b="0" dirty="0"/>
              <a:t>Identify a patient who should be considered for </a:t>
            </a:r>
            <a:r>
              <a:rPr lang="en-US" b="0" dirty="0" err="1"/>
              <a:t>bezlotoxumab</a:t>
            </a:r>
            <a:r>
              <a:rPr lang="en-US" b="0" dirty="0"/>
              <a:t> therapy</a:t>
            </a:r>
          </a:p>
        </p:txBody>
      </p:sp>
    </p:spTree>
    <p:extLst>
      <p:ext uri="{BB962C8B-B14F-4D97-AF65-F5344CB8AC3E}">
        <p14:creationId xmlns:p14="http://schemas.microsoft.com/office/powerpoint/2010/main" val="19708832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Risk Factors for C. difficile Recurrence</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2200" b="0" dirty="0">
                <a:latin typeface="Arial" charset="0"/>
                <a:ea typeface="ＭＳ Ｐゴシック" charset="0"/>
              </a:rPr>
              <a:t>Age &gt;65 years or older</a:t>
            </a:r>
          </a:p>
          <a:p>
            <a:endParaRPr lang="en-US" sz="2200" b="0" dirty="0">
              <a:latin typeface="Arial" charset="0"/>
              <a:ea typeface="ＭＳ Ｐゴシック" charset="0"/>
            </a:endParaRPr>
          </a:p>
          <a:p>
            <a:r>
              <a:rPr lang="en-US" sz="2200" b="0" dirty="0">
                <a:latin typeface="Arial" charset="0"/>
                <a:ea typeface="ＭＳ Ｐゴシック" charset="0"/>
              </a:rPr>
              <a:t>Compromised immunity</a:t>
            </a:r>
          </a:p>
          <a:p>
            <a:endParaRPr lang="en-US" sz="2200" b="0" dirty="0">
              <a:latin typeface="Arial" charset="0"/>
              <a:ea typeface="ＭＳ Ｐゴシック" charset="0"/>
            </a:endParaRPr>
          </a:p>
          <a:p>
            <a:r>
              <a:rPr lang="en-US" sz="2200" b="0" dirty="0">
                <a:latin typeface="Arial" charset="0"/>
                <a:ea typeface="ＭＳ Ｐゴシック" charset="0"/>
              </a:rPr>
              <a:t>Severe C. difficile infection</a:t>
            </a:r>
          </a:p>
          <a:p>
            <a:endParaRPr lang="en-US" sz="2200" b="0" dirty="0">
              <a:latin typeface="Arial" charset="0"/>
              <a:ea typeface="ＭＳ Ｐゴシック" charset="0"/>
            </a:endParaRPr>
          </a:p>
          <a:p>
            <a:r>
              <a:rPr lang="en-US" sz="2200" b="0" dirty="0">
                <a:latin typeface="Arial" charset="0"/>
                <a:ea typeface="ＭＳ Ｐゴシック" charset="0"/>
              </a:rPr>
              <a:t>Infection with </a:t>
            </a:r>
            <a:r>
              <a:rPr lang="en-US" sz="2200" b="0" dirty="0" err="1">
                <a:latin typeface="Arial" charset="0"/>
                <a:ea typeface="ＭＳ Ｐゴシック" charset="0"/>
              </a:rPr>
              <a:t>ribotype</a:t>
            </a:r>
            <a:r>
              <a:rPr lang="en-US" sz="2200" b="0" dirty="0">
                <a:latin typeface="Arial" charset="0"/>
                <a:ea typeface="ＭＳ Ｐゴシック" charset="0"/>
              </a:rPr>
              <a:t> 027/078/244</a:t>
            </a:r>
            <a:endParaRPr lang="en-US" sz="1800" b="0" dirty="0">
              <a:latin typeface="Arial" charset="0"/>
              <a:ea typeface="ＭＳ Ｐゴシック" charset="0"/>
            </a:endParaRP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369332"/>
          </a:xfrm>
          <a:prstGeom prst="rect">
            <a:avLst/>
          </a:prstGeom>
        </p:spPr>
        <p:txBody>
          <a:bodyPr wrap="square">
            <a:spAutoFit/>
          </a:bodyPr>
          <a:lstStyle/>
          <a:p>
            <a:r>
              <a:rPr lang="fr-FR" sz="900" dirty="0"/>
              <a:t>Wilcox MH, et al </a:t>
            </a:r>
            <a:r>
              <a:rPr lang="fr-FR" sz="900" i="1" dirty="0"/>
              <a:t>N </a:t>
            </a:r>
            <a:r>
              <a:rPr lang="fr-FR" sz="900" i="1" dirty="0" err="1"/>
              <a:t>Engl</a:t>
            </a:r>
            <a:r>
              <a:rPr lang="fr-FR" sz="900" i="1" dirty="0"/>
              <a:t> J Med</a:t>
            </a:r>
            <a:r>
              <a:rPr lang="fr-FR" sz="900" dirty="0"/>
              <a:t>. 2017;376:305-17.</a:t>
            </a:r>
          </a:p>
          <a:p>
            <a:r>
              <a:rPr lang="fr-FR" sz="900" dirty="0" err="1"/>
              <a:t>Gerding</a:t>
            </a:r>
            <a:r>
              <a:rPr lang="fr-FR" sz="900" dirty="0"/>
              <a:t> DN, et al. </a:t>
            </a:r>
            <a:r>
              <a:rPr lang="fr-FR" sz="900" i="1" dirty="0"/>
              <a:t>Clin Infect Dis</a:t>
            </a:r>
            <a:r>
              <a:rPr lang="fr-FR" sz="900" dirty="0"/>
              <a:t> 2018;67:649-56.</a:t>
            </a:r>
          </a:p>
        </p:txBody>
      </p:sp>
    </p:spTree>
    <p:extLst>
      <p:ext uri="{BB962C8B-B14F-4D97-AF65-F5344CB8AC3E}">
        <p14:creationId xmlns:p14="http://schemas.microsoft.com/office/powerpoint/2010/main" val="3524873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Initial C. difficile Treatment Summary</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fontScale="92500"/>
          </a:bodyPr>
          <a:lstStyle/>
          <a:p>
            <a:r>
              <a:rPr lang="en-US" sz="2200" b="0" dirty="0">
                <a:latin typeface="Arial" charset="0"/>
                <a:ea typeface="ＭＳ Ｐゴシック" charset="0"/>
              </a:rPr>
              <a:t>Fidaxomicin is recommended first line per IDSA guidelines</a:t>
            </a:r>
          </a:p>
          <a:p>
            <a:pPr lvl="1"/>
            <a:r>
              <a:rPr lang="en-US" sz="1800" b="0" dirty="0">
                <a:latin typeface="Arial" charset="0"/>
                <a:ea typeface="ＭＳ Ｐゴシック" charset="0"/>
              </a:rPr>
              <a:t>For non-severe or severe CDI</a:t>
            </a:r>
          </a:p>
          <a:p>
            <a:endParaRPr lang="en-US" sz="2200" b="0" dirty="0">
              <a:latin typeface="Arial" charset="0"/>
              <a:ea typeface="ＭＳ Ｐゴシック" charset="0"/>
            </a:endParaRPr>
          </a:p>
          <a:p>
            <a:r>
              <a:rPr lang="en-US" sz="2200" b="0" dirty="0">
                <a:latin typeface="Arial" charset="0"/>
                <a:ea typeface="ＭＳ Ｐゴシック" charset="0"/>
              </a:rPr>
              <a:t>Fidaxomicin can be prohibitively expensive for patients</a:t>
            </a:r>
          </a:p>
          <a:p>
            <a:pPr lvl="1"/>
            <a:r>
              <a:rPr lang="en-US" sz="1800" b="0" dirty="0">
                <a:latin typeface="Arial" charset="0"/>
                <a:ea typeface="ＭＳ Ｐゴシック" charset="0"/>
              </a:rPr>
              <a:t>If patient can’t afford fidaxomicin, vancomycin is still effective</a:t>
            </a:r>
          </a:p>
          <a:p>
            <a:endParaRPr lang="en-US" sz="2200" b="0" dirty="0">
              <a:latin typeface="Arial" charset="0"/>
              <a:ea typeface="ＭＳ Ｐゴシック" charset="0"/>
            </a:endParaRPr>
          </a:p>
          <a:p>
            <a:r>
              <a:rPr lang="en-US" sz="2200" b="0" dirty="0">
                <a:latin typeface="Arial" charset="0"/>
                <a:ea typeface="ＭＳ Ｐゴシック" charset="0"/>
              </a:rPr>
              <a:t>Consider fidaxomicin if patients are high risk for recurrence</a:t>
            </a:r>
          </a:p>
          <a:p>
            <a:endParaRPr lang="en-US" sz="2200" b="0" dirty="0">
              <a:latin typeface="Arial" charset="0"/>
              <a:ea typeface="ＭＳ Ｐゴシック" charset="0"/>
            </a:endParaRPr>
          </a:p>
          <a:p>
            <a:r>
              <a:rPr lang="en-US" sz="2200" b="0" dirty="0">
                <a:latin typeface="Arial" charset="0"/>
                <a:ea typeface="ＭＳ Ｐゴシック" charset="0"/>
              </a:rPr>
              <a:t>Consider vancomycin if patient is low risk for recurrence</a:t>
            </a:r>
          </a:p>
          <a:p>
            <a:endParaRPr lang="en-US" sz="1800" b="0" dirty="0">
              <a:latin typeface="Arial" charset="0"/>
              <a:ea typeface="ＭＳ Ｐゴシック" charset="0"/>
            </a:endParaRPr>
          </a:p>
        </p:txBody>
      </p:sp>
    </p:spTree>
    <p:extLst>
      <p:ext uri="{BB962C8B-B14F-4D97-AF65-F5344CB8AC3E}">
        <p14:creationId xmlns:p14="http://schemas.microsoft.com/office/powerpoint/2010/main" val="123939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8" end="8"/>
                                            </p:txEl>
                                          </p:spTgt>
                                        </p:tgtEl>
                                        <p:attrNameLst>
                                          <p:attrName>style.visibility</p:attrName>
                                        </p:attrNameLst>
                                      </p:cBhvr>
                                      <p:to>
                                        <p:strVal val="visible"/>
                                      </p:to>
                                    </p:set>
                                    <p:animEffect transition="in" filter="fade">
                                      <p:cBhvr>
                                        <p:cTn id="20"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a:t>Recurrent CDI</a:t>
            </a:r>
            <a:br>
              <a:rPr lang="en-US" sz="3600" dirty="0"/>
            </a:br>
            <a:r>
              <a:rPr lang="en-US" sz="3600" dirty="0"/>
              <a:t>Fidaxomicin vs Vancomycin</a:t>
            </a:r>
            <a:endParaRPr lang="en-US" sz="3600" i="1" dirty="0"/>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2670915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rCDI</a:t>
            </a:r>
            <a:r>
              <a:rPr lang="en-US" sz="3200" dirty="0">
                <a:latin typeface="Arial" charset="0"/>
                <a:ea typeface="ＭＳ Ｐゴシック" charset="0"/>
                <a:cs typeface="ＭＳ Ｐゴシック" charset="0"/>
              </a:rPr>
              <a:t> Literature</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1999" y="1316736"/>
            <a:ext cx="7754983" cy="3230880"/>
          </a:xfrm>
        </p:spPr>
        <p:txBody>
          <a:bodyPr>
            <a:normAutofit/>
          </a:bodyPr>
          <a:lstStyle/>
          <a:p>
            <a:r>
              <a:rPr lang="en-US" sz="2200" b="0" dirty="0">
                <a:latin typeface="Arial" charset="0"/>
                <a:ea typeface="ＭＳ Ｐゴシック" charset="0"/>
              </a:rPr>
              <a:t>Fidaxomicin may have a decrease in recurrence</a:t>
            </a:r>
          </a:p>
          <a:p>
            <a:pPr lvl="1"/>
            <a:r>
              <a:rPr lang="en-US" sz="1800" b="0" dirty="0">
                <a:latin typeface="Arial" charset="0"/>
                <a:ea typeface="ＭＳ Ｐゴシック" charset="0"/>
              </a:rPr>
              <a:t>Louie, et al</a:t>
            </a:r>
          </a:p>
          <a:p>
            <a:pPr lvl="1"/>
            <a:r>
              <a:rPr lang="en-US" sz="1800" b="0" dirty="0" err="1">
                <a:latin typeface="Arial" charset="0"/>
                <a:ea typeface="ＭＳ Ｐゴシック" charset="0"/>
              </a:rPr>
              <a:t>Cornely</a:t>
            </a:r>
            <a:r>
              <a:rPr lang="en-US" sz="1800" b="0" dirty="0">
                <a:latin typeface="Arial" charset="0"/>
                <a:ea typeface="ＭＳ Ｐゴシック" charset="0"/>
              </a:rPr>
              <a:t>, et al</a:t>
            </a:r>
          </a:p>
          <a:p>
            <a:pPr lvl="1"/>
            <a:r>
              <a:rPr lang="en-US" sz="1800" b="0" dirty="0" err="1">
                <a:latin typeface="Arial" charset="0"/>
                <a:ea typeface="ＭＳ Ｐゴシック" charset="0"/>
              </a:rPr>
              <a:t>Guery</a:t>
            </a:r>
            <a:r>
              <a:rPr lang="en-US" sz="1800" b="0" dirty="0">
                <a:latin typeface="Arial" charset="0"/>
                <a:ea typeface="ＭＳ Ｐゴシック" charset="0"/>
              </a:rPr>
              <a:t>, et al (EXTEND trial)</a:t>
            </a:r>
          </a:p>
          <a:p>
            <a:endParaRPr lang="en-US" sz="1800" b="0" dirty="0">
              <a:latin typeface="Arial" charset="0"/>
              <a:ea typeface="ＭＳ Ｐゴシック" charset="0"/>
            </a:endParaRPr>
          </a:p>
          <a:p>
            <a:r>
              <a:rPr lang="en-US" sz="2200" b="0" dirty="0">
                <a:latin typeface="Arial" charset="0"/>
                <a:ea typeface="ＭＳ Ｐゴシック" charset="0"/>
              </a:rPr>
              <a:t>These data is all from subgroup analyses of these studies</a:t>
            </a:r>
          </a:p>
          <a:p>
            <a:pPr lvl="1"/>
            <a:r>
              <a:rPr lang="en-US" sz="1800" b="0" dirty="0">
                <a:latin typeface="Arial" charset="0"/>
                <a:ea typeface="ＭＳ Ｐゴシック" charset="0"/>
              </a:rPr>
              <a:t>Compared fidaxomicin x 10 days or taper to vancomycin x 10 days	</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
        <p:nvSpPr>
          <p:cNvPr id="6" name="Rectangle 5">
            <a:extLst>
              <a:ext uri="{FF2B5EF4-FFF2-40B4-BE49-F238E27FC236}">
                <a16:creationId xmlns:a16="http://schemas.microsoft.com/office/drawing/2014/main" id="{E2AE369D-DE36-47F3-BDAE-898BC8414445}"/>
              </a:ext>
            </a:extLst>
          </p:cNvPr>
          <p:cNvSpPr/>
          <p:nvPr/>
        </p:nvSpPr>
        <p:spPr>
          <a:xfrm>
            <a:off x="6368844" y="4706688"/>
            <a:ext cx="2847474" cy="461665"/>
          </a:xfrm>
          <a:prstGeom prst="rect">
            <a:avLst/>
          </a:prstGeom>
        </p:spPr>
        <p:txBody>
          <a:bodyPr wrap="square">
            <a:spAutoFit/>
          </a:bodyPr>
          <a:lstStyle/>
          <a:p>
            <a:pPr algn="r"/>
            <a:r>
              <a:rPr lang="fr-FR" sz="800" dirty="0" err="1"/>
              <a:t>Louie</a:t>
            </a:r>
            <a:r>
              <a:rPr lang="fr-FR" sz="800" dirty="0"/>
              <a:t> TJ, et al. </a:t>
            </a:r>
            <a:r>
              <a:rPr lang="fr-FR" sz="800" i="1" dirty="0"/>
              <a:t>N </a:t>
            </a:r>
            <a:r>
              <a:rPr lang="fr-FR" sz="800" i="1" dirty="0" err="1"/>
              <a:t>Engl</a:t>
            </a:r>
            <a:r>
              <a:rPr lang="fr-FR" sz="800" i="1" dirty="0"/>
              <a:t> J Med</a:t>
            </a:r>
            <a:r>
              <a:rPr lang="fr-FR" sz="800" dirty="0"/>
              <a:t>. 2011;364:422-31.</a:t>
            </a:r>
          </a:p>
          <a:p>
            <a:pPr algn="r"/>
            <a:r>
              <a:rPr lang="fr-FR" sz="800" dirty="0" err="1"/>
              <a:t>Cornely</a:t>
            </a:r>
            <a:r>
              <a:rPr lang="fr-FR" sz="800" dirty="0"/>
              <a:t> OA, et al. </a:t>
            </a:r>
            <a:r>
              <a:rPr lang="fr-FR" sz="800" i="1" dirty="0"/>
              <a:t>Lancet Infect Dis</a:t>
            </a:r>
            <a:r>
              <a:rPr lang="fr-FR" sz="800" dirty="0"/>
              <a:t> 2012;12:281-9.</a:t>
            </a:r>
          </a:p>
          <a:p>
            <a:pPr algn="r"/>
            <a:r>
              <a:rPr lang="fr-FR" sz="800" dirty="0" err="1"/>
              <a:t>Guery</a:t>
            </a:r>
            <a:r>
              <a:rPr lang="fr-FR" sz="800" dirty="0"/>
              <a:t> B, et al. </a:t>
            </a:r>
            <a:r>
              <a:rPr lang="fr-FR" sz="800" i="1" dirty="0" err="1"/>
              <a:t>Lancest</a:t>
            </a:r>
            <a:r>
              <a:rPr lang="fr-FR" sz="800" i="1" dirty="0"/>
              <a:t> Infect Dis</a:t>
            </a:r>
            <a:r>
              <a:rPr lang="fr-FR" sz="800" dirty="0"/>
              <a:t> 2018;18:296-307.</a:t>
            </a:r>
          </a:p>
        </p:txBody>
      </p:sp>
    </p:spTree>
    <p:extLst>
      <p:ext uri="{BB962C8B-B14F-4D97-AF65-F5344CB8AC3E}">
        <p14:creationId xmlns:p14="http://schemas.microsoft.com/office/powerpoint/2010/main" val="5101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500"/>
                                        <p:tgtEl>
                                          <p:spTgt spid="9">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6" end="6"/>
                                            </p:txEl>
                                          </p:spTgt>
                                        </p:tgtEl>
                                        <p:attrNameLst>
                                          <p:attrName>style.visibility</p:attrName>
                                        </p:attrNameLst>
                                      </p:cBhvr>
                                      <p:to>
                                        <p:strVal val="visible"/>
                                      </p:to>
                                    </p:set>
                                    <p:animEffect transition="in" filter="fade">
                                      <p:cBhvr>
                                        <p:cTn id="1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Fidaxomicin Vs Vancomycin</a:t>
            </a:r>
            <a:br>
              <a:rPr lang="en-US" sz="3200" dirty="0">
                <a:latin typeface="Arial" charset="0"/>
                <a:ea typeface="ＭＳ Ｐゴシック" charset="0"/>
                <a:cs typeface="ＭＳ Ｐゴシック" charset="0"/>
              </a:rPr>
            </a:br>
            <a:r>
              <a:rPr lang="en-US" sz="3200" dirty="0" err="1">
                <a:latin typeface="Arial" charset="0"/>
                <a:ea typeface="ＭＳ Ｐゴシック" charset="0"/>
                <a:cs typeface="ＭＳ Ｐゴシック" charset="0"/>
              </a:rPr>
              <a:t>rCDI</a:t>
            </a:r>
            <a:r>
              <a:rPr lang="en-US" sz="3200" dirty="0">
                <a:latin typeface="Arial" charset="0"/>
                <a:ea typeface="ＭＳ Ｐゴシック" charset="0"/>
                <a:cs typeface="ＭＳ Ｐゴシック" charset="0"/>
              </a:rPr>
              <a:t> Treatment</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fontScale="70000" lnSpcReduction="20000"/>
          </a:bodyPr>
          <a:lstStyle/>
          <a:p>
            <a:r>
              <a:rPr lang="en-US" sz="2200" b="0" dirty="0">
                <a:latin typeface="Arial" charset="0"/>
                <a:ea typeface="ＭＳ Ｐゴシック" charset="0"/>
              </a:rPr>
              <a:t>Rate of initial cure within 2 days of end of treatment:</a:t>
            </a:r>
          </a:p>
          <a:p>
            <a:pPr lvl="1"/>
            <a:r>
              <a:rPr lang="en-US" sz="1800" b="0" dirty="0">
                <a:latin typeface="Arial" charset="0"/>
                <a:ea typeface="ＭＳ Ｐゴシック" charset="0"/>
              </a:rPr>
              <a:t>HR (95% CI): 1.03 (0.94 to 1.14)</a:t>
            </a:r>
          </a:p>
          <a:p>
            <a:endParaRPr lang="en-US" sz="2200" b="0" dirty="0">
              <a:latin typeface="Arial" charset="0"/>
              <a:ea typeface="ＭＳ Ｐゴシック" charset="0"/>
            </a:endParaRPr>
          </a:p>
          <a:p>
            <a:r>
              <a:rPr lang="en-US" sz="2200" b="0" dirty="0">
                <a:latin typeface="Arial" charset="0"/>
                <a:ea typeface="ＭＳ Ｐゴシック" charset="0"/>
              </a:rPr>
              <a:t>Drug-related adverse events:</a:t>
            </a:r>
          </a:p>
          <a:p>
            <a:pPr lvl="1"/>
            <a:r>
              <a:rPr lang="en-US" sz="1800" b="0" dirty="0">
                <a:latin typeface="Arial" charset="0"/>
                <a:ea typeface="ＭＳ Ｐゴシック" charset="0"/>
              </a:rPr>
              <a:t>HR (95% CI): 0.68 (0.35 to 1.29)</a:t>
            </a:r>
          </a:p>
          <a:p>
            <a:endParaRPr lang="en-US" sz="2200" b="0" dirty="0">
              <a:latin typeface="Arial" charset="0"/>
              <a:ea typeface="ＭＳ Ｐゴシック" charset="0"/>
            </a:endParaRPr>
          </a:p>
          <a:p>
            <a:r>
              <a:rPr lang="en-US" sz="2200" b="0" dirty="0">
                <a:latin typeface="Arial" charset="0"/>
                <a:ea typeface="ＭＳ Ｐゴシック" charset="0"/>
              </a:rPr>
              <a:t>All-cause mortality:</a:t>
            </a:r>
          </a:p>
          <a:p>
            <a:pPr lvl="1"/>
            <a:r>
              <a:rPr lang="en-US" sz="1800" b="0" dirty="0">
                <a:latin typeface="Arial" charset="0"/>
                <a:ea typeface="ＭＳ Ｐゴシック" charset="0"/>
              </a:rPr>
              <a:t>HR (95% CI): 0.81 (0.20 to 3.38)</a:t>
            </a:r>
          </a:p>
          <a:p>
            <a:pPr lvl="1"/>
            <a:endParaRPr lang="en-US" sz="1800" b="0" dirty="0">
              <a:latin typeface="Arial" charset="0"/>
              <a:ea typeface="ＭＳ Ｐゴシック" charset="0"/>
            </a:endParaRPr>
          </a:p>
          <a:p>
            <a:r>
              <a:rPr lang="en-US" sz="2200" b="0" dirty="0">
                <a:latin typeface="Arial" charset="0"/>
                <a:ea typeface="ＭＳ Ｐゴシック" charset="0"/>
              </a:rPr>
              <a:t>No recurrence 30 days after end of treatment:</a:t>
            </a:r>
          </a:p>
          <a:p>
            <a:pPr lvl="1"/>
            <a:r>
              <a:rPr lang="en-US" sz="1800" b="0" dirty="0">
                <a:latin typeface="Arial" charset="0"/>
                <a:ea typeface="ＭＳ Ｐゴシック" charset="0"/>
              </a:rPr>
              <a:t>HR (95% CI): 1.27 (1.05 to 1.54)</a:t>
            </a:r>
          </a:p>
          <a:p>
            <a:endParaRPr lang="en-US" sz="2200" b="0" dirty="0">
              <a:latin typeface="Arial" charset="0"/>
              <a:ea typeface="ＭＳ Ｐゴシック" charset="0"/>
            </a:endParaRPr>
          </a:p>
          <a:p>
            <a:r>
              <a:rPr lang="en-US" sz="2200" b="0" dirty="0">
                <a:latin typeface="Arial" charset="0"/>
                <a:ea typeface="ＭＳ Ｐゴシック" charset="0"/>
              </a:rPr>
              <a:t>No recurrence 90 days after end of treatment</a:t>
            </a:r>
          </a:p>
          <a:p>
            <a:pPr lvl="1"/>
            <a:r>
              <a:rPr lang="en-US" sz="1800" b="0" dirty="0">
                <a:latin typeface="Arial" charset="0"/>
                <a:ea typeface="ＭＳ Ｐゴシック" charset="0"/>
              </a:rPr>
              <a:t>HR (95% CI): 1.56 (0.99 to 2.44)</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a:t>Johnson S, et al Clin Infect Dis 2021;73(5).e1029-e1044. </a:t>
            </a:r>
          </a:p>
        </p:txBody>
      </p:sp>
      <p:sp>
        <p:nvSpPr>
          <p:cNvPr id="2" name="Rectangle 1">
            <a:extLst>
              <a:ext uri="{FF2B5EF4-FFF2-40B4-BE49-F238E27FC236}">
                <a16:creationId xmlns:a16="http://schemas.microsoft.com/office/drawing/2014/main" id="{37193762-4159-4D85-9E51-3E2980067AB0}"/>
              </a:ext>
            </a:extLst>
          </p:cNvPr>
          <p:cNvSpPr/>
          <p:nvPr/>
        </p:nvSpPr>
        <p:spPr>
          <a:xfrm>
            <a:off x="762001" y="3087914"/>
            <a:ext cx="4419600" cy="709386"/>
          </a:xfrm>
          <a:prstGeom prst="rect">
            <a:avLst/>
          </a:prstGeom>
          <a:noFill/>
          <a:ln w="3810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762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animEffect transition="in" filter="fade">
                                      <p:cBhvr>
                                        <p:cTn id="23" dur="500"/>
                                        <p:tgtEl>
                                          <p:spTgt spid="9">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10" end="10"/>
                                            </p:txEl>
                                          </p:spTgt>
                                        </p:tgtEl>
                                        <p:attrNameLst>
                                          <p:attrName>style.visibility</p:attrName>
                                        </p:attrNameLst>
                                      </p:cBhvr>
                                      <p:to>
                                        <p:strVal val="visible"/>
                                      </p:to>
                                    </p:set>
                                    <p:animEffect transition="in" filter="fade">
                                      <p:cBhvr>
                                        <p:cTn id="26" dur="500"/>
                                        <p:tgtEl>
                                          <p:spTgt spid="9">
                                            <p:txEl>
                                              <p:pRg st="10" end="1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arn(inVertical)">
                                      <p:cBhvr>
                                        <p:cTn id="31" dur="5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12" end="12"/>
                                            </p:txEl>
                                          </p:spTgt>
                                        </p:tgtEl>
                                        <p:attrNameLst>
                                          <p:attrName>style.visibility</p:attrName>
                                        </p:attrNameLst>
                                      </p:cBhvr>
                                      <p:to>
                                        <p:strVal val="visible"/>
                                      </p:to>
                                    </p:set>
                                    <p:animEffect transition="in" filter="fade">
                                      <p:cBhvr>
                                        <p:cTn id="36" dur="500"/>
                                        <p:tgtEl>
                                          <p:spTgt spid="9">
                                            <p:txEl>
                                              <p:pRg st="12" end="1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9">
                                            <p:txEl>
                                              <p:pRg st="13" end="13"/>
                                            </p:txEl>
                                          </p:spTgt>
                                        </p:tgtEl>
                                        <p:attrNameLst>
                                          <p:attrName>style.visibility</p:attrName>
                                        </p:attrNameLst>
                                      </p:cBhvr>
                                      <p:to>
                                        <p:strVal val="visible"/>
                                      </p:to>
                                    </p:set>
                                    <p:animEffect transition="in" filter="fade">
                                      <p:cBhvr>
                                        <p:cTn id="39"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Fidaxomicin Vs Vancomycin</a:t>
            </a:r>
            <a:br>
              <a:rPr lang="en-US" sz="3200" dirty="0">
                <a:latin typeface="Arial" charset="0"/>
                <a:ea typeface="ＭＳ Ｐゴシック" charset="0"/>
                <a:cs typeface="ＭＳ Ｐゴシック" charset="0"/>
              </a:rPr>
            </a:br>
            <a:r>
              <a:rPr lang="en-US" sz="3200" dirty="0" err="1">
                <a:latin typeface="Arial" charset="0"/>
                <a:ea typeface="ＭＳ Ｐゴシック" charset="0"/>
                <a:cs typeface="ＭＳ Ｐゴシック" charset="0"/>
              </a:rPr>
              <a:t>rCDI</a:t>
            </a:r>
            <a:r>
              <a:rPr lang="en-US" sz="3200" dirty="0">
                <a:latin typeface="Arial" charset="0"/>
                <a:ea typeface="ＭＳ Ｐゴシック" charset="0"/>
                <a:cs typeface="ＭＳ Ｐゴシック" charset="0"/>
              </a:rPr>
              <a:t> Treatment</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2200" b="0" dirty="0">
                <a:latin typeface="Arial" charset="0"/>
                <a:ea typeface="ＭＳ Ｐゴシック" charset="0"/>
              </a:rPr>
              <a:t>Fidaxomicin is significantly more expensive</a:t>
            </a:r>
          </a:p>
          <a:p>
            <a:pPr lvl="1"/>
            <a:r>
              <a:rPr lang="en-US" sz="1800" b="0" dirty="0">
                <a:latin typeface="Arial" charset="0"/>
                <a:ea typeface="ＭＳ Ｐゴシック" charset="0"/>
              </a:rPr>
              <a:t>Cost to treat an </a:t>
            </a:r>
            <a:r>
              <a:rPr lang="en-US" sz="1800" b="0" dirty="0" err="1">
                <a:latin typeface="Arial" charset="0"/>
                <a:ea typeface="ＭＳ Ｐゴシック" charset="0"/>
              </a:rPr>
              <a:t>rCDI</a:t>
            </a:r>
            <a:r>
              <a:rPr lang="en-US" sz="1800" b="0" dirty="0">
                <a:latin typeface="Arial" charset="0"/>
                <a:ea typeface="ＭＳ Ｐゴシック" charset="0"/>
              </a:rPr>
              <a:t> episode:</a:t>
            </a:r>
          </a:p>
          <a:p>
            <a:pPr lvl="2"/>
            <a:r>
              <a:rPr lang="en-US" sz="1800" b="0" dirty="0">
                <a:latin typeface="Arial" charset="0"/>
                <a:ea typeface="ＭＳ Ｐゴシック" charset="0"/>
              </a:rPr>
              <a:t>$5,370 for a course of fidaxomicin vs $299 for vancomycin</a:t>
            </a:r>
          </a:p>
          <a:p>
            <a:endParaRPr lang="en-US" sz="2200" b="0" dirty="0">
              <a:latin typeface="Arial" charset="0"/>
              <a:ea typeface="ＭＳ Ｐゴシック" charset="0"/>
            </a:endParaRPr>
          </a:p>
          <a:p>
            <a:r>
              <a:rPr lang="en-US" sz="2200" b="0" dirty="0">
                <a:latin typeface="Arial" charset="0"/>
                <a:ea typeface="ＭＳ Ｐゴシック" charset="0"/>
              </a:rPr>
              <a:t>Limited cost-benefit analyses exist on this topic</a:t>
            </a:r>
          </a:p>
          <a:p>
            <a:pPr lvl="1"/>
            <a:r>
              <a:rPr lang="en-US" sz="1800" b="0" dirty="0">
                <a:latin typeface="Arial" charset="0"/>
                <a:ea typeface="ＭＳ Ｐゴシック" charset="0"/>
              </a:rPr>
              <a:t>Favor fidaxomicin: 3 (2 are sponsored by the manufacturer)</a:t>
            </a:r>
          </a:p>
          <a:p>
            <a:pPr lvl="1"/>
            <a:r>
              <a:rPr lang="en-US" sz="1800" b="0" dirty="0">
                <a:latin typeface="Arial" charset="0"/>
                <a:ea typeface="ＭＳ Ｐゴシック" charset="0"/>
              </a:rPr>
              <a:t>Does not favor fidaxomicin: 1</a:t>
            </a:r>
            <a:endParaRPr lang="en-US" sz="1400" b="0" dirty="0">
              <a:latin typeface="Arial" charset="0"/>
              <a:ea typeface="ＭＳ Ｐゴシック" charset="0"/>
            </a:endParaRP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a:t>Johnson S, et al Clin Infect Dis 2021;73(5).e1029-e1044. </a:t>
            </a:r>
          </a:p>
        </p:txBody>
      </p:sp>
    </p:spTree>
    <p:extLst>
      <p:ext uri="{BB962C8B-B14F-4D97-AF65-F5344CB8AC3E}">
        <p14:creationId xmlns:p14="http://schemas.microsoft.com/office/powerpoint/2010/main" val="61132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Effect transition="in" filter="fade">
                                      <p:cBhvr>
                                        <p:cTn id="12" dur="500"/>
                                        <p:tgtEl>
                                          <p:spTgt spid="9">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rCDI</a:t>
            </a:r>
            <a:r>
              <a:rPr lang="en-US" sz="3200" dirty="0">
                <a:latin typeface="Arial" charset="0"/>
                <a:ea typeface="ＭＳ Ｐゴシック" charset="0"/>
                <a:cs typeface="ＭＳ Ｐゴシック" charset="0"/>
              </a:rPr>
              <a:t> Literature</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r>
              <a:rPr lang="en-US" sz="2200" b="0" dirty="0">
                <a:latin typeface="Arial" charset="0"/>
                <a:ea typeface="ＭＳ Ｐゴシック" charset="0"/>
              </a:rPr>
              <a:t>All data for </a:t>
            </a:r>
            <a:r>
              <a:rPr lang="en-US" sz="2200" b="0" dirty="0" err="1">
                <a:latin typeface="Arial" charset="0"/>
                <a:ea typeface="ＭＳ Ｐゴシック" charset="0"/>
              </a:rPr>
              <a:t>rCDI</a:t>
            </a:r>
            <a:r>
              <a:rPr lang="en-US" sz="2200" b="0" dirty="0">
                <a:latin typeface="Arial" charset="0"/>
                <a:ea typeface="ＭＳ Ｐゴシック" charset="0"/>
              </a:rPr>
              <a:t> are:</a:t>
            </a:r>
          </a:p>
          <a:p>
            <a:pPr lvl="1"/>
            <a:r>
              <a:rPr lang="en-US" sz="1800" b="0" dirty="0">
                <a:latin typeface="Arial" charset="0"/>
                <a:ea typeface="ＭＳ Ｐゴシック" charset="0"/>
              </a:rPr>
              <a:t>Subgroup analyses</a:t>
            </a:r>
          </a:p>
          <a:p>
            <a:pPr lvl="1"/>
            <a:r>
              <a:rPr lang="en-US" sz="1800" b="0" dirty="0">
                <a:latin typeface="Arial" charset="0"/>
                <a:ea typeface="ＭＳ Ｐゴシック" charset="0"/>
              </a:rPr>
              <a:t>Comparing fidaxomicin x 10 days or taper to vancomycin x 10 days</a:t>
            </a:r>
          </a:p>
          <a:p>
            <a:endParaRPr lang="en-US" sz="2200" b="0" dirty="0">
              <a:latin typeface="Arial" charset="0"/>
              <a:ea typeface="ＭＳ Ｐゴシック" charset="0"/>
            </a:endParaRPr>
          </a:p>
          <a:p>
            <a:r>
              <a:rPr lang="en-US" sz="2200" b="0" dirty="0">
                <a:latin typeface="Arial" charset="0"/>
                <a:ea typeface="ＭＳ Ｐゴシック" charset="0"/>
              </a:rPr>
              <a:t>Data surrounding vancomycin tapers is lacking</a:t>
            </a:r>
          </a:p>
          <a:p>
            <a:endParaRPr lang="en-US" sz="2200" b="0" dirty="0">
              <a:latin typeface="Arial" charset="0"/>
              <a:ea typeface="ＭＳ Ｐゴシック" charset="0"/>
            </a:endParaRPr>
          </a:p>
          <a:p>
            <a:r>
              <a:rPr lang="en-US" sz="2200" b="0" dirty="0">
                <a:latin typeface="Arial" charset="0"/>
                <a:ea typeface="ＭＳ Ｐゴシック" charset="0"/>
              </a:rPr>
              <a:t>Need a study focused on </a:t>
            </a:r>
            <a:r>
              <a:rPr lang="en-US" sz="2200" b="0" dirty="0" err="1">
                <a:latin typeface="Arial" charset="0"/>
                <a:ea typeface="ＭＳ Ｐゴシック" charset="0"/>
              </a:rPr>
              <a:t>rCDI</a:t>
            </a:r>
            <a:r>
              <a:rPr lang="en-US" sz="2200" b="0" dirty="0">
                <a:latin typeface="Arial" charset="0"/>
                <a:ea typeface="ＭＳ Ｐゴシック" charset="0"/>
              </a:rPr>
              <a:t> comparing:</a:t>
            </a:r>
          </a:p>
          <a:p>
            <a:pPr lvl="1"/>
            <a:r>
              <a:rPr lang="en-US" sz="1800" b="0" dirty="0">
                <a:latin typeface="Arial" charset="0"/>
                <a:ea typeface="ＭＳ Ｐゴシック" charset="0"/>
              </a:rPr>
              <a:t>Fidaxomicin x 10 days or taper to vancomycin taper</a:t>
            </a: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
        <p:nvSpPr>
          <p:cNvPr id="6" name="Rectangle 5">
            <a:extLst>
              <a:ext uri="{FF2B5EF4-FFF2-40B4-BE49-F238E27FC236}">
                <a16:creationId xmlns:a16="http://schemas.microsoft.com/office/drawing/2014/main" id="{E2AE369D-DE36-47F3-BDAE-898BC8414445}"/>
              </a:ext>
            </a:extLst>
          </p:cNvPr>
          <p:cNvSpPr/>
          <p:nvPr/>
        </p:nvSpPr>
        <p:spPr>
          <a:xfrm>
            <a:off x="6368844" y="4706688"/>
            <a:ext cx="2847474" cy="461665"/>
          </a:xfrm>
          <a:prstGeom prst="rect">
            <a:avLst/>
          </a:prstGeom>
        </p:spPr>
        <p:txBody>
          <a:bodyPr wrap="square">
            <a:spAutoFit/>
          </a:bodyPr>
          <a:lstStyle/>
          <a:p>
            <a:pPr algn="r"/>
            <a:r>
              <a:rPr lang="fr-FR" sz="800" dirty="0" err="1"/>
              <a:t>Louie</a:t>
            </a:r>
            <a:r>
              <a:rPr lang="fr-FR" sz="800" dirty="0"/>
              <a:t> TJ, et al. </a:t>
            </a:r>
            <a:r>
              <a:rPr lang="fr-FR" sz="800" i="1" dirty="0"/>
              <a:t>N </a:t>
            </a:r>
            <a:r>
              <a:rPr lang="fr-FR" sz="800" i="1" dirty="0" err="1"/>
              <a:t>Engl</a:t>
            </a:r>
            <a:r>
              <a:rPr lang="fr-FR" sz="800" i="1" dirty="0"/>
              <a:t> J Med</a:t>
            </a:r>
            <a:r>
              <a:rPr lang="fr-FR" sz="800" dirty="0"/>
              <a:t>. 2011;364:422-31.</a:t>
            </a:r>
          </a:p>
          <a:p>
            <a:pPr algn="r"/>
            <a:r>
              <a:rPr lang="fr-FR" sz="800" dirty="0" err="1"/>
              <a:t>Cornely</a:t>
            </a:r>
            <a:r>
              <a:rPr lang="fr-FR" sz="800" dirty="0"/>
              <a:t> OA, et al. </a:t>
            </a:r>
            <a:r>
              <a:rPr lang="fr-FR" sz="800" i="1" dirty="0"/>
              <a:t>Lancet Infect Dis</a:t>
            </a:r>
            <a:r>
              <a:rPr lang="fr-FR" sz="800" dirty="0"/>
              <a:t> 2012;12:281-9.</a:t>
            </a:r>
          </a:p>
          <a:p>
            <a:pPr algn="r"/>
            <a:r>
              <a:rPr lang="fr-FR" sz="800" dirty="0" err="1"/>
              <a:t>Guery</a:t>
            </a:r>
            <a:r>
              <a:rPr lang="fr-FR" sz="800" dirty="0"/>
              <a:t> B, et al. </a:t>
            </a:r>
            <a:r>
              <a:rPr lang="fr-FR" sz="800" i="1" dirty="0" err="1"/>
              <a:t>Lancest</a:t>
            </a:r>
            <a:r>
              <a:rPr lang="fr-FR" sz="800" i="1" dirty="0"/>
              <a:t> Infect Dis</a:t>
            </a:r>
            <a:r>
              <a:rPr lang="fr-FR" sz="800" dirty="0"/>
              <a:t> 2018;18:296-307.</a:t>
            </a:r>
          </a:p>
        </p:txBody>
      </p:sp>
      <p:sp>
        <p:nvSpPr>
          <p:cNvPr id="7" name="Rectangle 6">
            <a:extLst>
              <a:ext uri="{FF2B5EF4-FFF2-40B4-BE49-F238E27FC236}">
                <a16:creationId xmlns:a16="http://schemas.microsoft.com/office/drawing/2014/main" id="{26C707AD-AEBC-477A-86A6-3521373EEFEA}"/>
              </a:ext>
            </a:extLst>
          </p:cNvPr>
          <p:cNvSpPr/>
          <p:nvPr/>
        </p:nvSpPr>
        <p:spPr>
          <a:xfrm>
            <a:off x="666206" y="3439605"/>
            <a:ext cx="7006046" cy="1133686"/>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099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6" end="6"/>
                                            </p:txEl>
                                          </p:spTgt>
                                        </p:tgtEl>
                                        <p:attrNameLst>
                                          <p:attrName>style.visibility</p:attrName>
                                        </p:attrNameLst>
                                      </p:cBhvr>
                                      <p:to>
                                        <p:strVal val="visible"/>
                                      </p:to>
                                    </p:set>
                                    <p:animEffect transition="in" filter="fade">
                                      <p:cBhvr>
                                        <p:cTn id="12" dur="500"/>
                                        <p:tgtEl>
                                          <p:spTgt spid="9">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7" end="7"/>
                                            </p:txEl>
                                          </p:spTgt>
                                        </p:tgtEl>
                                        <p:attrNameLst>
                                          <p:attrName>style.visibility</p:attrName>
                                        </p:attrNameLst>
                                      </p:cBhvr>
                                      <p:to>
                                        <p:strVal val="visible"/>
                                      </p:to>
                                    </p:set>
                                    <p:animEffect transition="in" filter="fade">
                                      <p:cBhvr>
                                        <p:cTn id="15" dur="500"/>
                                        <p:tgtEl>
                                          <p:spTgt spid="9">
                                            <p:txEl>
                                              <p:pRg st="7" end="7"/>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Vancomycin or Fidaxomicin </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Ultimate Conclusion</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229645"/>
            <a:ext cx="7856220" cy="3429435"/>
          </a:xfrm>
        </p:spPr>
        <p:txBody>
          <a:bodyPr>
            <a:normAutofit fontScale="62500" lnSpcReduction="20000"/>
          </a:bodyPr>
          <a:lstStyle/>
          <a:p>
            <a:r>
              <a:rPr lang="en-US" sz="2200" b="0" dirty="0">
                <a:latin typeface="Arial" charset="0"/>
                <a:ea typeface="ＭＳ Ｐゴシック" charset="0"/>
                <a:cs typeface="ＭＳ Ｐゴシック" charset="0"/>
              </a:rPr>
              <a:t>Both are effective for CDI and </a:t>
            </a:r>
            <a:r>
              <a:rPr lang="en-US" sz="2200" b="0" dirty="0" err="1">
                <a:latin typeface="Arial" charset="0"/>
                <a:ea typeface="ＭＳ Ｐゴシック" charset="0"/>
                <a:cs typeface="ＭＳ Ｐゴシック" charset="0"/>
              </a:rPr>
              <a:t>rCDI</a:t>
            </a:r>
            <a:endParaRPr lang="en-US" sz="2200" b="0" dirty="0">
              <a:latin typeface="Arial" charset="0"/>
              <a:ea typeface="ＭＳ Ｐゴシック" charset="0"/>
              <a:cs typeface="ＭＳ Ｐゴシック" charset="0"/>
            </a:endParaRPr>
          </a:p>
          <a:p>
            <a:endParaRPr lang="en-US" sz="2200" b="0" dirty="0">
              <a:latin typeface="Arial" charset="0"/>
              <a:ea typeface="ＭＳ Ｐゴシック" charset="0"/>
              <a:cs typeface="ＭＳ Ｐゴシック" charset="0"/>
            </a:endParaRPr>
          </a:p>
          <a:p>
            <a:r>
              <a:rPr lang="en-US" sz="2200" b="0" dirty="0">
                <a:latin typeface="Arial" charset="0"/>
                <a:ea typeface="ＭＳ Ｐゴシック" charset="0"/>
                <a:cs typeface="ＭＳ Ｐゴシック" charset="0"/>
              </a:rPr>
              <a:t>Fidaxomicin likely has a lower rate of recurrence</a:t>
            </a:r>
          </a:p>
          <a:p>
            <a:pPr lvl="1"/>
            <a:r>
              <a:rPr lang="en-US" sz="1800" b="0" dirty="0">
                <a:latin typeface="Arial" charset="0"/>
                <a:ea typeface="ＭＳ Ｐゴシック" charset="0"/>
                <a:cs typeface="ＭＳ Ｐゴシック" charset="0"/>
              </a:rPr>
              <a:t>Most studies at least trend towards fidaxomicin having less recurrence</a:t>
            </a:r>
          </a:p>
          <a:p>
            <a:endParaRPr lang="en-US" sz="2200" b="0" dirty="0">
              <a:latin typeface="Arial" charset="0"/>
              <a:ea typeface="ＭＳ Ｐゴシック" charset="0"/>
              <a:cs typeface="ＭＳ Ｐゴシック" charset="0"/>
            </a:endParaRPr>
          </a:p>
          <a:p>
            <a:r>
              <a:rPr lang="en-US" sz="2200" b="0" dirty="0">
                <a:latin typeface="Arial" charset="0"/>
                <a:ea typeface="ＭＳ Ｐゴシック" charset="0"/>
                <a:cs typeface="ＭＳ Ｐゴシック" charset="0"/>
              </a:rPr>
              <a:t>Fidaxomicin is significantly more expensive</a:t>
            </a:r>
          </a:p>
          <a:p>
            <a:pPr lvl="1"/>
            <a:r>
              <a:rPr lang="en-US" sz="1800" b="0" dirty="0">
                <a:latin typeface="Arial" charset="0"/>
                <a:ea typeface="ＭＳ Ｐゴシック" charset="0"/>
                <a:cs typeface="ＭＳ Ｐゴシック" charset="0"/>
              </a:rPr>
              <a:t>Most patients will have trouble affording fidaxomicin</a:t>
            </a:r>
          </a:p>
          <a:p>
            <a:pPr lvl="1"/>
            <a:r>
              <a:rPr lang="en-US" sz="1800" b="0" dirty="0">
                <a:latin typeface="Arial" charset="0"/>
                <a:ea typeface="ＭＳ Ｐゴシック" charset="0"/>
                <a:cs typeface="ＭＳ Ｐゴシック" charset="0"/>
              </a:rPr>
              <a:t>Most cost-effective option is unclear</a:t>
            </a:r>
          </a:p>
          <a:p>
            <a:endParaRPr lang="en-US" sz="2200" b="0" dirty="0">
              <a:latin typeface="Arial" charset="0"/>
              <a:ea typeface="ＭＳ Ｐゴシック" charset="0"/>
              <a:cs typeface="ＭＳ Ｐゴシック" charset="0"/>
            </a:endParaRPr>
          </a:p>
          <a:p>
            <a:r>
              <a:rPr lang="en-US" sz="2200" b="0" dirty="0">
                <a:latin typeface="Arial" charset="0"/>
                <a:ea typeface="ＭＳ Ｐゴシック" charset="0"/>
                <a:cs typeface="ＭＳ Ｐゴシック" charset="0"/>
              </a:rPr>
              <a:t>I prefer vancomycin over fidaxomicin for initial CDI</a:t>
            </a:r>
          </a:p>
          <a:p>
            <a:pPr lvl="1"/>
            <a:r>
              <a:rPr lang="en-US" sz="1800" b="0" dirty="0">
                <a:latin typeface="Arial" charset="0"/>
                <a:ea typeface="ＭＳ Ｐゴシック" charset="0"/>
                <a:cs typeface="ＭＳ Ｐゴシック" charset="0"/>
              </a:rPr>
              <a:t>Until stronger data is available</a:t>
            </a:r>
          </a:p>
          <a:p>
            <a:pPr lvl="1"/>
            <a:r>
              <a:rPr lang="en-US" sz="1800" b="0" dirty="0">
                <a:latin typeface="Arial" charset="0"/>
                <a:ea typeface="ＭＳ Ｐゴシック" charset="0"/>
                <a:cs typeface="ＭＳ Ｐゴシック" charset="0"/>
              </a:rPr>
              <a:t>Until fidaxomicin becomes more affordable for patients</a:t>
            </a:r>
          </a:p>
          <a:p>
            <a:pPr lvl="1"/>
            <a:endParaRPr lang="en-US" sz="1400" b="0" dirty="0">
              <a:latin typeface="Arial" charset="0"/>
              <a:ea typeface="ＭＳ Ｐゴシック" charset="0"/>
              <a:cs typeface="ＭＳ Ｐゴシック" charset="0"/>
            </a:endParaRPr>
          </a:p>
          <a:p>
            <a:r>
              <a:rPr lang="en-US" sz="2200" b="0" dirty="0">
                <a:latin typeface="Arial" charset="0"/>
                <a:ea typeface="ＭＳ Ｐゴシック" charset="0"/>
                <a:cs typeface="ＭＳ Ｐゴシック" charset="0"/>
              </a:rPr>
              <a:t>I consider fidaxomicin in patients with:</a:t>
            </a:r>
          </a:p>
          <a:p>
            <a:pPr lvl="1"/>
            <a:r>
              <a:rPr lang="en-US" sz="1800" b="0" dirty="0">
                <a:latin typeface="Arial" charset="0"/>
                <a:ea typeface="ＭＳ Ｐゴシック" charset="0"/>
                <a:cs typeface="ＭＳ Ｐゴシック" charset="0"/>
              </a:rPr>
              <a:t>Significant risk factors for recurrence</a:t>
            </a:r>
          </a:p>
          <a:p>
            <a:pPr lvl="1"/>
            <a:r>
              <a:rPr lang="en-US" sz="1800" b="0" dirty="0">
                <a:latin typeface="Arial" charset="0"/>
                <a:ea typeface="ＭＳ Ｐゴシック" charset="0"/>
                <a:cs typeface="ＭＳ Ｐゴシック" charset="0"/>
              </a:rPr>
              <a:t>Recurrent CDI episode</a:t>
            </a:r>
          </a:p>
          <a:p>
            <a:pPr lvl="1"/>
            <a:r>
              <a:rPr lang="en-US" sz="1800" b="0" dirty="0">
                <a:latin typeface="Arial" charset="0"/>
                <a:ea typeface="ＭＳ Ｐゴシック" charset="0"/>
                <a:cs typeface="ＭＳ Ｐゴシック" charset="0"/>
              </a:rPr>
              <a:t>Excellent insurance</a:t>
            </a:r>
          </a:p>
        </p:txBody>
      </p:sp>
    </p:spTree>
    <p:extLst>
      <p:ext uri="{BB962C8B-B14F-4D97-AF65-F5344CB8AC3E}">
        <p14:creationId xmlns:p14="http://schemas.microsoft.com/office/powerpoint/2010/main" val="367801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500"/>
                                        <p:tgtEl>
                                          <p:spTgt spid="9">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6" end="6"/>
                                            </p:txEl>
                                          </p:spTgt>
                                        </p:tgtEl>
                                        <p:attrNameLst>
                                          <p:attrName>style.visibility</p:attrName>
                                        </p:attrNameLst>
                                      </p:cBhvr>
                                      <p:to>
                                        <p:strVal val="visible"/>
                                      </p:to>
                                    </p:set>
                                    <p:animEffect transition="in" filter="fade">
                                      <p:cBhvr>
                                        <p:cTn id="10" dur="500"/>
                                        <p:tgtEl>
                                          <p:spTgt spid="9">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7" end="7"/>
                                            </p:txEl>
                                          </p:spTgt>
                                        </p:tgtEl>
                                        <p:attrNameLst>
                                          <p:attrName>style.visibility</p:attrName>
                                        </p:attrNameLst>
                                      </p:cBhvr>
                                      <p:to>
                                        <p:strVal val="visible"/>
                                      </p:to>
                                    </p:set>
                                    <p:animEffect transition="in" filter="fade">
                                      <p:cBhvr>
                                        <p:cTn id="13" dur="500"/>
                                        <p:tgtEl>
                                          <p:spTgt spid="9">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9" end="9"/>
                                            </p:txEl>
                                          </p:spTgt>
                                        </p:tgtEl>
                                        <p:attrNameLst>
                                          <p:attrName>style.visibility</p:attrName>
                                        </p:attrNameLst>
                                      </p:cBhvr>
                                      <p:to>
                                        <p:strVal val="visible"/>
                                      </p:to>
                                    </p:set>
                                    <p:animEffect transition="in" filter="fade">
                                      <p:cBhvr>
                                        <p:cTn id="18" dur="500"/>
                                        <p:tgtEl>
                                          <p:spTgt spid="9">
                                            <p:txEl>
                                              <p:pRg st="9" end="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animEffect transition="in" filter="fade">
                                      <p:cBhvr>
                                        <p:cTn id="23" dur="500"/>
                                        <p:tgtEl>
                                          <p:spTgt spid="9">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11" end="11"/>
                                            </p:txEl>
                                          </p:spTgt>
                                        </p:tgtEl>
                                        <p:attrNameLst>
                                          <p:attrName>style.visibility</p:attrName>
                                        </p:attrNameLst>
                                      </p:cBhvr>
                                      <p:to>
                                        <p:strVal val="visible"/>
                                      </p:to>
                                    </p:set>
                                    <p:animEffect transition="in" filter="fade">
                                      <p:cBhvr>
                                        <p:cTn id="26" dur="500"/>
                                        <p:tgtEl>
                                          <p:spTgt spid="9">
                                            <p:txEl>
                                              <p:pRg st="11" end="1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13" end="13"/>
                                            </p:txEl>
                                          </p:spTgt>
                                        </p:tgtEl>
                                        <p:attrNameLst>
                                          <p:attrName>style.visibility</p:attrName>
                                        </p:attrNameLst>
                                      </p:cBhvr>
                                      <p:to>
                                        <p:strVal val="visible"/>
                                      </p:to>
                                    </p:set>
                                    <p:animEffect transition="in" filter="fade">
                                      <p:cBhvr>
                                        <p:cTn id="31" dur="500"/>
                                        <p:tgtEl>
                                          <p:spTgt spid="9">
                                            <p:txEl>
                                              <p:pRg st="13" end="1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9">
                                            <p:txEl>
                                              <p:pRg st="14" end="14"/>
                                            </p:txEl>
                                          </p:spTgt>
                                        </p:tgtEl>
                                        <p:attrNameLst>
                                          <p:attrName>style.visibility</p:attrName>
                                        </p:attrNameLst>
                                      </p:cBhvr>
                                      <p:to>
                                        <p:strVal val="visible"/>
                                      </p:to>
                                    </p:set>
                                    <p:animEffect transition="in" filter="fade">
                                      <p:cBhvr>
                                        <p:cTn id="36" dur="500"/>
                                        <p:tgtEl>
                                          <p:spTgt spid="9">
                                            <p:txEl>
                                              <p:pRg st="14" end="1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xEl>
                                              <p:pRg st="15" end="15"/>
                                            </p:txEl>
                                          </p:spTgt>
                                        </p:tgtEl>
                                        <p:attrNameLst>
                                          <p:attrName>style.visibility</p:attrName>
                                        </p:attrNameLst>
                                      </p:cBhvr>
                                      <p:to>
                                        <p:strVal val="visible"/>
                                      </p:to>
                                    </p:set>
                                    <p:animEffect transition="in" filter="fade">
                                      <p:cBhvr>
                                        <p:cTn id="41" dur="500"/>
                                        <p:tgtEl>
                                          <p:spTgt spid="9">
                                            <p:txEl>
                                              <p:pRg st="15" end="1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
                                            <p:txEl>
                                              <p:pRg st="16" end="16"/>
                                            </p:txEl>
                                          </p:spTgt>
                                        </p:tgtEl>
                                        <p:attrNameLst>
                                          <p:attrName>style.visibility</p:attrName>
                                        </p:attrNameLst>
                                      </p:cBhvr>
                                      <p:to>
                                        <p:strVal val="visible"/>
                                      </p:to>
                                    </p:set>
                                    <p:animEffect transition="in" filter="fade">
                                      <p:cBhvr>
                                        <p:cTn id="46" dur="500"/>
                                        <p:tgtEl>
                                          <p:spTgt spid="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err="1"/>
              <a:t>Bezlotoxumab</a:t>
            </a:r>
            <a:endParaRPr lang="en-US" sz="3600" i="1" dirty="0"/>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2370039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Bezlotoxumab</a:t>
            </a:r>
            <a:endParaRPr lang="en-US" sz="3200" dirty="0">
              <a:latin typeface="Arial" charset="0"/>
              <a:ea typeface="ＭＳ Ｐゴシック" charset="0"/>
              <a:cs typeface="ＭＳ Ｐゴシック" charset="0"/>
            </a:endParaRP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5748528" cy="3230880"/>
          </a:xfrm>
        </p:spPr>
        <p:txBody>
          <a:bodyPr>
            <a:normAutofit/>
          </a:bodyPr>
          <a:lstStyle/>
          <a:p>
            <a:r>
              <a:rPr lang="en-US" sz="2200" b="0" dirty="0">
                <a:latin typeface="Arial" charset="0"/>
                <a:ea typeface="ＭＳ Ｐゴシック" charset="0"/>
              </a:rPr>
              <a:t>Monoclonal antibody for toxin B</a:t>
            </a:r>
          </a:p>
          <a:p>
            <a:endParaRPr lang="en-US" sz="2200" b="0" dirty="0">
              <a:latin typeface="Arial" charset="0"/>
              <a:ea typeface="ＭＳ Ｐゴシック" charset="0"/>
            </a:endParaRPr>
          </a:p>
          <a:p>
            <a:r>
              <a:rPr lang="en-US" sz="2200" b="0" dirty="0">
                <a:latin typeface="Arial" charset="0"/>
                <a:ea typeface="ＭＳ Ｐゴシック" charset="0"/>
              </a:rPr>
              <a:t>Decreases risk of recurrence</a:t>
            </a:r>
            <a:endParaRPr lang="en-US" sz="1800" b="0" dirty="0">
              <a:latin typeface="Arial" charset="0"/>
              <a:ea typeface="ＭＳ Ｐゴシック" charset="0"/>
            </a:endParaRPr>
          </a:p>
          <a:p>
            <a:pPr marL="0" indent="0">
              <a:buNone/>
            </a:pPr>
            <a:endParaRPr lang="en-US" sz="2200" b="0" dirty="0">
              <a:latin typeface="Arial" charset="0"/>
              <a:ea typeface="ＭＳ Ｐゴシック" charset="0"/>
            </a:endParaRPr>
          </a:p>
          <a:p>
            <a:r>
              <a:rPr lang="en-US" sz="2200" b="0" dirty="0">
                <a:latin typeface="Arial" charset="0"/>
                <a:ea typeface="ＭＳ Ｐゴシック" charset="0"/>
              </a:rPr>
              <a:t>Costs $4560 per treatment course</a:t>
            </a:r>
          </a:p>
        </p:txBody>
      </p:sp>
    </p:spTree>
    <p:extLst>
      <p:ext uri="{BB962C8B-B14F-4D97-AF65-F5344CB8AC3E}">
        <p14:creationId xmlns:p14="http://schemas.microsoft.com/office/powerpoint/2010/main" val="270491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i="1" dirty="0"/>
              <a:t>C. difficile</a:t>
            </a:r>
            <a:r>
              <a:rPr lang="en-US" sz="3600" dirty="0"/>
              <a:t> Infection Background</a:t>
            </a:r>
            <a:endParaRPr lang="en-US" sz="3600" i="1" dirty="0"/>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a:p>
            <a:pPr algn="l"/>
            <a:endParaRPr lang="en-US" sz="2800" dirty="0"/>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22412966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Literature Review</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r>
              <a:rPr lang="en-US" sz="2200" b="0" dirty="0">
                <a:latin typeface="Arial" charset="0"/>
                <a:ea typeface="ＭＳ Ｐゴシック" charset="0"/>
              </a:rPr>
              <a:t>Guidelines cite 2 studies:</a:t>
            </a:r>
          </a:p>
          <a:p>
            <a:pPr lvl="1"/>
            <a:r>
              <a:rPr lang="en-US" sz="1800" b="0" dirty="0">
                <a:latin typeface="Arial" charset="0"/>
                <a:ea typeface="ＭＳ Ｐゴシック" charset="0"/>
              </a:rPr>
              <a:t>Wilcox et al (MODIFY I and MODIFY II Trials)</a:t>
            </a:r>
          </a:p>
          <a:p>
            <a:pPr lvl="1"/>
            <a:r>
              <a:rPr lang="en-US" sz="1800" b="0" dirty="0" err="1">
                <a:latin typeface="Arial" charset="0"/>
                <a:ea typeface="ＭＳ Ｐゴシック" charset="0"/>
              </a:rPr>
              <a:t>Gerding</a:t>
            </a:r>
            <a:r>
              <a:rPr lang="en-US" sz="1800" b="0" dirty="0">
                <a:latin typeface="Arial" charset="0"/>
                <a:ea typeface="ＭＳ Ｐゴシック" charset="0"/>
              </a:rPr>
              <a:t> et al</a:t>
            </a:r>
          </a:p>
          <a:p>
            <a:pPr lvl="2"/>
            <a:r>
              <a:rPr lang="en-US" sz="1800" b="0" dirty="0">
                <a:latin typeface="Arial" charset="0"/>
                <a:ea typeface="ＭＳ Ｐゴシック" charset="0"/>
              </a:rPr>
              <a:t>Post-hoc analysis of MODIFY I and MODIFY II</a:t>
            </a:r>
          </a:p>
          <a:p>
            <a:endParaRPr lang="en-US" sz="2200" b="0" dirty="0">
              <a:latin typeface="Arial" charset="0"/>
              <a:ea typeface="ＭＳ Ｐゴシック" charset="0"/>
            </a:endParaRPr>
          </a:p>
          <a:p>
            <a:r>
              <a:rPr lang="en-US" sz="2200" b="0" dirty="0">
                <a:latin typeface="Arial" charset="0"/>
                <a:ea typeface="ＭＳ Ｐゴシック" charset="0"/>
              </a:rPr>
              <a:t>Majority of patients received vancomycin or metronidazole</a:t>
            </a:r>
          </a:p>
          <a:p>
            <a:pPr lvl="1"/>
            <a:r>
              <a:rPr lang="en-US" sz="1800" b="0" dirty="0">
                <a:latin typeface="Arial" charset="0"/>
                <a:ea typeface="ＭＳ Ｐゴシック" charset="0"/>
              </a:rPr>
              <a:t>1.6% - 4.6% received fidaxomicin</a:t>
            </a:r>
          </a:p>
        </p:txBody>
      </p:sp>
      <p:sp>
        <p:nvSpPr>
          <p:cNvPr id="4" name="Rectangle 3">
            <a:extLst>
              <a:ext uri="{FF2B5EF4-FFF2-40B4-BE49-F238E27FC236}">
                <a16:creationId xmlns:a16="http://schemas.microsoft.com/office/drawing/2014/main" id="{6A173A44-C4C5-41AA-833C-C2A2DE58702E}"/>
              </a:ext>
            </a:extLst>
          </p:cNvPr>
          <p:cNvSpPr/>
          <p:nvPr/>
        </p:nvSpPr>
        <p:spPr>
          <a:xfrm>
            <a:off x="6296526" y="4752855"/>
            <a:ext cx="2847474" cy="369332"/>
          </a:xfrm>
          <a:prstGeom prst="rect">
            <a:avLst/>
          </a:prstGeom>
        </p:spPr>
        <p:txBody>
          <a:bodyPr wrap="square">
            <a:spAutoFit/>
          </a:bodyPr>
          <a:lstStyle/>
          <a:p>
            <a:pPr algn="r"/>
            <a:r>
              <a:rPr lang="fr-FR" sz="900" dirty="0"/>
              <a:t>Wilcox MH, et al. </a:t>
            </a:r>
            <a:r>
              <a:rPr lang="fr-FR" sz="900" i="1" dirty="0"/>
              <a:t>N </a:t>
            </a:r>
            <a:r>
              <a:rPr lang="fr-FR" sz="900" i="1" dirty="0" err="1"/>
              <a:t>Engl</a:t>
            </a:r>
            <a:r>
              <a:rPr lang="fr-FR" sz="900" i="1" dirty="0"/>
              <a:t> J Med</a:t>
            </a:r>
            <a:r>
              <a:rPr lang="fr-FR" sz="900" dirty="0"/>
              <a:t>. 2017;376:305-17.</a:t>
            </a:r>
          </a:p>
          <a:p>
            <a:pPr algn="r"/>
            <a:r>
              <a:rPr lang="fr-FR" sz="900" dirty="0" err="1"/>
              <a:t>Gerding</a:t>
            </a:r>
            <a:r>
              <a:rPr lang="fr-FR" sz="900" dirty="0"/>
              <a:t> DN, et al. </a:t>
            </a:r>
            <a:r>
              <a:rPr lang="fr-FR" sz="900" i="1" dirty="0"/>
              <a:t>Clin Infect Dis</a:t>
            </a:r>
            <a:r>
              <a:rPr lang="fr-FR" sz="900" dirty="0"/>
              <a:t> 2018;67:649-56.</a:t>
            </a:r>
          </a:p>
        </p:txBody>
      </p:sp>
      <p:sp>
        <p:nvSpPr>
          <p:cNvPr id="5" name="Rectangle 4">
            <a:extLst>
              <a:ext uri="{FF2B5EF4-FFF2-40B4-BE49-F238E27FC236}">
                <a16:creationId xmlns:a16="http://schemas.microsoft.com/office/drawing/2014/main" id="{2EC87D64-CA5B-4987-A2FA-68F5A4E5DCFB}"/>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Tree>
    <p:extLst>
      <p:ext uri="{BB962C8B-B14F-4D97-AF65-F5344CB8AC3E}">
        <p14:creationId xmlns:p14="http://schemas.microsoft.com/office/powerpoint/2010/main" val="2161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Effect transition="in" filter="fade">
                                      <p:cBhvr>
                                        <p:cTn id="7" dur="500"/>
                                        <p:tgtEl>
                                          <p:spTgt spid="9">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6" end="6"/>
                                            </p:txEl>
                                          </p:spTgt>
                                        </p:tgtEl>
                                        <p:attrNameLst>
                                          <p:attrName>style.visibility</p:attrName>
                                        </p:attrNameLst>
                                      </p:cBhvr>
                                      <p:to>
                                        <p:strVal val="visible"/>
                                      </p:to>
                                    </p:set>
                                    <p:animEffect transition="in" filter="fade">
                                      <p:cBhvr>
                                        <p:cTn id="1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MODIFY I and MODIFY II</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92500" lnSpcReduction="20000"/>
          </a:bodyPr>
          <a:lstStyle/>
          <a:p>
            <a:r>
              <a:rPr lang="en-US" sz="2200" b="0" dirty="0">
                <a:latin typeface="Arial" charset="0"/>
                <a:ea typeface="ＭＳ Ｐゴシック" charset="0"/>
              </a:rPr>
              <a:t>Randomized, double-blind, placebo-controlled trial</a:t>
            </a:r>
          </a:p>
          <a:p>
            <a:pPr lvl="1"/>
            <a:r>
              <a:rPr lang="en-US" sz="1800" b="0" dirty="0">
                <a:latin typeface="Arial" charset="0"/>
                <a:ea typeface="ＭＳ Ｐゴシック" charset="0"/>
              </a:rPr>
              <a:t>322 sites in 30 countries</a:t>
            </a:r>
          </a:p>
          <a:p>
            <a:endParaRPr lang="en-US" sz="1800" b="0" dirty="0">
              <a:latin typeface="Arial" charset="0"/>
              <a:ea typeface="ＭＳ Ｐゴシック" charset="0"/>
            </a:endParaRPr>
          </a:p>
          <a:p>
            <a:r>
              <a:rPr lang="en-US" sz="2200" b="0" dirty="0">
                <a:latin typeface="Arial" charset="0"/>
                <a:ea typeface="ＭＳ Ｐゴシック" charset="0"/>
              </a:rPr>
              <a:t>Included initial or recurrence cases of CDI</a:t>
            </a:r>
          </a:p>
          <a:p>
            <a:pPr lvl="1"/>
            <a:r>
              <a:rPr lang="en-US" sz="1800" b="0" dirty="0">
                <a:latin typeface="Arial" charset="0"/>
                <a:ea typeface="ＭＳ Ｐゴシック" charset="0"/>
              </a:rPr>
              <a:t>Number of cases that were initial or recurrent was not reported</a:t>
            </a:r>
          </a:p>
          <a:p>
            <a:pPr lvl="2"/>
            <a:r>
              <a:rPr lang="en-US" sz="1800" b="0" dirty="0">
                <a:latin typeface="Arial" charset="0"/>
                <a:ea typeface="ＭＳ Ｐゴシック" charset="0"/>
              </a:rPr>
              <a:t>25% of patients had a CDI episode in the past 6 months</a:t>
            </a:r>
          </a:p>
          <a:p>
            <a:endParaRPr lang="en-US" sz="2200" b="0" dirty="0">
              <a:latin typeface="Arial" charset="0"/>
              <a:ea typeface="ＭＳ Ｐゴシック" charset="0"/>
            </a:endParaRPr>
          </a:p>
          <a:p>
            <a:r>
              <a:rPr lang="en-US" sz="2200" b="0" dirty="0">
                <a:latin typeface="Arial" charset="0"/>
                <a:ea typeface="ＭＳ Ｐゴシック" charset="0"/>
              </a:rPr>
              <a:t>Merck representatives participated in:</a:t>
            </a:r>
          </a:p>
          <a:p>
            <a:pPr lvl="1"/>
            <a:r>
              <a:rPr lang="en-US" sz="1800" b="0" dirty="0">
                <a:latin typeface="Arial" charset="0"/>
                <a:ea typeface="ＭＳ Ｐゴシック" charset="0"/>
              </a:rPr>
              <a:t>Study design</a:t>
            </a:r>
          </a:p>
          <a:p>
            <a:pPr lvl="1"/>
            <a:r>
              <a:rPr lang="en-US" sz="1800" b="0" dirty="0">
                <a:latin typeface="Arial" charset="0"/>
                <a:ea typeface="ＭＳ Ｐゴシック" charset="0"/>
              </a:rPr>
              <a:t>Statistical analysis</a:t>
            </a:r>
          </a:p>
          <a:p>
            <a:pPr lvl="1"/>
            <a:r>
              <a:rPr lang="en-US" sz="1800" b="0" dirty="0">
                <a:latin typeface="Arial" charset="0"/>
                <a:ea typeface="ＭＳ Ｐゴシック" charset="0"/>
              </a:rPr>
              <a:t>Manuscript drafting</a:t>
            </a:r>
          </a:p>
        </p:txBody>
      </p:sp>
      <p:sp>
        <p:nvSpPr>
          <p:cNvPr id="4" name="Rectangle 3">
            <a:extLst>
              <a:ext uri="{FF2B5EF4-FFF2-40B4-BE49-F238E27FC236}">
                <a16:creationId xmlns:a16="http://schemas.microsoft.com/office/drawing/2014/main" id="{6A173A44-C4C5-41AA-833C-C2A2DE58702E}"/>
              </a:ext>
            </a:extLst>
          </p:cNvPr>
          <p:cNvSpPr/>
          <p:nvPr/>
        </p:nvSpPr>
        <p:spPr>
          <a:xfrm>
            <a:off x="6296526" y="4752855"/>
            <a:ext cx="2847474" cy="230832"/>
          </a:xfrm>
          <a:prstGeom prst="rect">
            <a:avLst/>
          </a:prstGeom>
        </p:spPr>
        <p:txBody>
          <a:bodyPr wrap="square">
            <a:spAutoFit/>
          </a:bodyPr>
          <a:lstStyle/>
          <a:p>
            <a:pPr algn="r"/>
            <a:r>
              <a:rPr lang="fr-FR" sz="900" dirty="0"/>
              <a:t>Wilcox MH, et al. </a:t>
            </a:r>
            <a:r>
              <a:rPr lang="fr-FR" sz="900" i="1" dirty="0"/>
              <a:t>N </a:t>
            </a:r>
            <a:r>
              <a:rPr lang="fr-FR" sz="900" i="1" dirty="0" err="1"/>
              <a:t>Engl</a:t>
            </a:r>
            <a:r>
              <a:rPr lang="fr-FR" sz="900" i="1" dirty="0"/>
              <a:t> J Med</a:t>
            </a:r>
            <a:r>
              <a:rPr lang="fr-FR" sz="900" dirty="0"/>
              <a:t>. 2017;376:305-17.</a:t>
            </a:r>
          </a:p>
        </p:txBody>
      </p:sp>
    </p:spTree>
    <p:extLst>
      <p:ext uri="{BB962C8B-B14F-4D97-AF65-F5344CB8AC3E}">
        <p14:creationId xmlns:p14="http://schemas.microsoft.com/office/powerpoint/2010/main" val="321433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Effect transition="in" filter="fade">
                                      <p:cBhvr>
                                        <p:cTn id="13" dur="500"/>
                                        <p:tgtEl>
                                          <p:spTgt spid="9">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animEffect transition="in" filter="fade">
                                      <p:cBhvr>
                                        <p:cTn id="21" dur="500"/>
                                        <p:tgtEl>
                                          <p:spTgt spid="9">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9" end="9"/>
                                            </p:txEl>
                                          </p:spTgt>
                                        </p:tgtEl>
                                        <p:attrNameLst>
                                          <p:attrName>style.visibility</p:attrName>
                                        </p:attrNameLst>
                                      </p:cBhvr>
                                      <p:to>
                                        <p:strVal val="visible"/>
                                      </p:to>
                                    </p:set>
                                    <p:animEffect transition="in" filter="fade">
                                      <p:cBhvr>
                                        <p:cTn id="24" dur="500"/>
                                        <p:tgtEl>
                                          <p:spTgt spid="9">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animEffect transition="in" filter="fade">
                                      <p:cBhvr>
                                        <p:cTn id="27"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MODIFY I and II Results</a:t>
            </a:r>
          </a:p>
        </p:txBody>
      </p:sp>
      <p:sp>
        <p:nvSpPr>
          <p:cNvPr id="4" name="Rectangle 3">
            <a:extLst>
              <a:ext uri="{FF2B5EF4-FFF2-40B4-BE49-F238E27FC236}">
                <a16:creationId xmlns:a16="http://schemas.microsoft.com/office/drawing/2014/main" id="{6A173A44-C4C5-41AA-833C-C2A2DE58702E}"/>
              </a:ext>
            </a:extLst>
          </p:cNvPr>
          <p:cNvSpPr/>
          <p:nvPr/>
        </p:nvSpPr>
        <p:spPr>
          <a:xfrm>
            <a:off x="6296526" y="4814410"/>
            <a:ext cx="2847474" cy="230832"/>
          </a:xfrm>
          <a:prstGeom prst="rect">
            <a:avLst/>
          </a:prstGeom>
        </p:spPr>
        <p:txBody>
          <a:bodyPr wrap="square">
            <a:spAutoFit/>
          </a:bodyPr>
          <a:lstStyle/>
          <a:p>
            <a:pPr algn="r"/>
            <a:r>
              <a:rPr lang="fr-FR" sz="900" dirty="0"/>
              <a:t>Wilcox MH, et al. </a:t>
            </a:r>
            <a:r>
              <a:rPr lang="fr-FR" sz="900" i="1" dirty="0"/>
              <a:t>N </a:t>
            </a:r>
            <a:r>
              <a:rPr lang="fr-FR" sz="900" i="1" dirty="0" err="1"/>
              <a:t>Engl</a:t>
            </a:r>
            <a:r>
              <a:rPr lang="fr-FR" sz="900" i="1" dirty="0"/>
              <a:t> J Med</a:t>
            </a:r>
            <a:r>
              <a:rPr lang="fr-FR" sz="900" dirty="0"/>
              <a:t>. 2017;376:305-17.</a:t>
            </a:r>
          </a:p>
        </p:txBody>
      </p:sp>
      <p:sp>
        <p:nvSpPr>
          <p:cNvPr id="5" name="Rectangle 4">
            <a:extLst>
              <a:ext uri="{FF2B5EF4-FFF2-40B4-BE49-F238E27FC236}">
                <a16:creationId xmlns:a16="http://schemas.microsoft.com/office/drawing/2014/main" id="{2EC87D64-CA5B-4987-A2FA-68F5A4E5DCFB}"/>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graphicFrame>
        <p:nvGraphicFramePr>
          <p:cNvPr id="6" name="Table 6">
            <a:extLst>
              <a:ext uri="{FF2B5EF4-FFF2-40B4-BE49-F238E27FC236}">
                <a16:creationId xmlns:a16="http://schemas.microsoft.com/office/drawing/2014/main" id="{8614F4F6-DF3E-4811-9F76-CC0FCD664173}"/>
              </a:ext>
            </a:extLst>
          </p:cNvPr>
          <p:cNvGraphicFramePr>
            <a:graphicFrameLocks noGrp="1"/>
          </p:cNvGraphicFramePr>
          <p:nvPr>
            <p:extLst>
              <p:ext uri="{D42A27DB-BD31-4B8C-83A1-F6EECF244321}">
                <p14:modId xmlns:p14="http://schemas.microsoft.com/office/powerpoint/2010/main" val="1972258928"/>
              </p:ext>
            </p:extLst>
          </p:nvPr>
        </p:nvGraphicFramePr>
        <p:xfrm>
          <a:off x="457200" y="1383029"/>
          <a:ext cx="8229601" cy="2960280"/>
        </p:xfrm>
        <a:graphic>
          <a:graphicData uri="http://schemas.openxmlformats.org/drawingml/2006/table">
            <a:tbl>
              <a:tblPr firstRow="1" bandRow="1">
                <a:tableStyleId>{21E4AEA4-8DFA-4A89-87EB-49C32662AFE0}</a:tableStyleId>
              </a:tblPr>
              <a:tblGrid>
                <a:gridCol w="1331843">
                  <a:extLst>
                    <a:ext uri="{9D8B030D-6E8A-4147-A177-3AD203B41FA5}">
                      <a16:colId xmlns:a16="http://schemas.microsoft.com/office/drawing/2014/main" val="2747655395"/>
                    </a:ext>
                  </a:extLst>
                </a:gridCol>
                <a:gridCol w="1644157">
                  <a:extLst>
                    <a:ext uri="{9D8B030D-6E8A-4147-A177-3AD203B41FA5}">
                      <a16:colId xmlns:a16="http://schemas.microsoft.com/office/drawing/2014/main" val="560359407"/>
                    </a:ext>
                  </a:extLst>
                </a:gridCol>
                <a:gridCol w="1690407">
                  <a:extLst>
                    <a:ext uri="{9D8B030D-6E8A-4147-A177-3AD203B41FA5}">
                      <a16:colId xmlns:a16="http://schemas.microsoft.com/office/drawing/2014/main" val="3511293418"/>
                    </a:ext>
                  </a:extLst>
                </a:gridCol>
                <a:gridCol w="1781597">
                  <a:extLst>
                    <a:ext uri="{9D8B030D-6E8A-4147-A177-3AD203B41FA5}">
                      <a16:colId xmlns:a16="http://schemas.microsoft.com/office/drawing/2014/main" val="16184985"/>
                    </a:ext>
                  </a:extLst>
                </a:gridCol>
                <a:gridCol w="1781597">
                  <a:extLst>
                    <a:ext uri="{9D8B030D-6E8A-4147-A177-3AD203B41FA5}">
                      <a16:colId xmlns:a16="http://schemas.microsoft.com/office/drawing/2014/main" val="2883967943"/>
                    </a:ext>
                  </a:extLst>
                </a:gridCol>
              </a:tblGrid>
              <a:tr h="474300">
                <a:tc>
                  <a:txBody>
                    <a:bodyPr/>
                    <a:lstStyle/>
                    <a:p>
                      <a:r>
                        <a:rPr lang="en-US" dirty="0"/>
                        <a:t>Study</a:t>
                      </a:r>
                    </a:p>
                  </a:txBody>
                  <a:tcPr/>
                </a:tc>
                <a:tc>
                  <a:txBody>
                    <a:bodyPr/>
                    <a:lstStyle/>
                    <a:p>
                      <a:r>
                        <a:rPr lang="en-US" dirty="0"/>
                        <a:t>Endpoint</a:t>
                      </a:r>
                    </a:p>
                  </a:txBody>
                  <a:tcPr/>
                </a:tc>
                <a:tc>
                  <a:txBody>
                    <a:bodyPr/>
                    <a:lstStyle/>
                    <a:p>
                      <a:r>
                        <a:rPr lang="en-US" dirty="0"/>
                        <a:t>Groups</a:t>
                      </a:r>
                    </a:p>
                  </a:txBody>
                  <a:tcPr/>
                </a:tc>
                <a:tc>
                  <a:txBody>
                    <a:bodyPr/>
                    <a:lstStyle/>
                    <a:p>
                      <a:r>
                        <a:rPr lang="en-US" dirty="0"/>
                        <a:t>Result</a:t>
                      </a:r>
                    </a:p>
                  </a:txBody>
                  <a:tcPr/>
                </a:tc>
                <a:tc>
                  <a:txBody>
                    <a:bodyPr/>
                    <a:lstStyle/>
                    <a:p>
                      <a:r>
                        <a:rPr lang="en-US" dirty="0"/>
                        <a:t>P-value</a:t>
                      </a:r>
                    </a:p>
                  </a:txBody>
                  <a:tcPr/>
                </a:tc>
                <a:extLst>
                  <a:ext uri="{0D108BD9-81ED-4DB2-BD59-A6C34878D82A}">
                    <a16:rowId xmlns:a16="http://schemas.microsoft.com/office/drawing/2014/main" val="2419189901"/>
                  </a:ext>
                </a:extLst>
              </a:tr>
              <a:tr h="457200">
                <a:tc rowSpan="2">
                  <a:txBody>
                    <a:bodyPr/>
                    <a:lstStyle/>
                    <a:p>
                      <a:r>
                        <a:rPr lang="en-US" dirty="0"/>
                        <a:t>MODIFY-I</a:t>
                      </a:r>
                    </a:p>
                  </a:txBody>
                  <a:tcPr/>
                </a:tc>
                <a:tc rowSpan="2">
                  <a:txBody>
                    <a:bodyPr/>
                    <a:lstStyle/>
                    <a:p>
                      <a:r>
                        <a:rPr lang="en-US" dirty="0"/>
                        <a:t>Recurrence within 12 weeks</a:t>
                      </a:r>
                    </a:p>
                  </a:txBody>
                  <a:tcPr/>
                </a:tc>
                <a:tc>
                  <a:txBody>
                    <a:bodyPr/>
                    <a:lstStyle/>
                    <a:p>
                      <a:r>
                        <a:rPr lang="en-US" dirty="0"/>
                        <a:t>SOC + </a:t>
                      </a:r>
                      <a:r>
                        <a:rPr lang="en-US" dirty="0" err="1"/>
                        <a:t>bezlotoxumab</a:t>
                      </a:r>
                      <a:endParaRPr lang="en-US" dirty="0"/>
                    </a:p>
                  </a:txBody>
                  <a:tcPr/>
                </a:tc>
                <a:tc>
                  <a:txBody>
                    <a:bodyPr/>
                    <a:lstStyle/>
                    <a:p>
                      <a:r>
                        <a:rPr lang="en-US" dirty="0"/>
                        <a:t>17%</a:t>
                      </a:r>
                    </a:p>
                  </a:txBody>
                  <a:tcPr/>
                </a:tc>
                <a:tc rowSpan="2">
                  <a:txBody>
                    <a:bodyPr/>
                    <a:lstStyle/>
                    <a:p>
                      <a:r>
                        <a:rPr lang="en-US" dirty="0"/>
                        <a:t>P&lt;0.001</a:t>
                      </a:r>
                    </a:p>
                  </a:txBody>
                  <a:tcPr/>
                </a:tc>
                <a:extLst>
                  <a:ext uri="{0D108BD9-81ED-4DB2-BD59-A6C34878D82A}">
                    <a16:rowId xmlns:a16="http://schemas.microsoft.com/office/drawing/2014/main" val="865416690"/>
                  </a:ext>
                </a:extLst>
              </a:tr>
              <a:tr h="457200">
                <a:tc vMerge="1">
                  <a:txBody>
                    <a:bodyPr/>
                    <a:lstStyle/>
                    <a:p>
                      <a:endParaRPr lang="en-US"/>
                    </a:p>
                  </a:txBody>
                  <a:tcPr/>
                </a:tc>
                <a:tc vMerge="1">
                  <a:txBody>
                    <a:bodyPr/>
                    <a:lstStyle/>
                    <a:p>
                      <a:endParaRPr lang="en-US"/>
                    </a:p>
                  </a:txBody>
                  <a:tcPr/>
                </a:tc>
                <a:tc>
                  <a:txBody>
                    <a:bodyPr/>
                    <a:lstStyle/>
                    <a:p>
                      <a:r>
                        <a:rPr lang="en-US" dirty="0"/>
                        <a:t>SOC alone</a:t>
                      </a:r>
                    </a:p>
                  </a:txBody>
                  <a:tcPr/>
                </a:tc>
                <a:tc>
                  <a:txBody>
                    <a:bodyPr/>
                    <a:lstStyle/>
                    <a:p>
                      <a:r>
                        <a:rPr lang="en-US" dirty="0"/>
                        <a:t>28%</a:t>
                      </a:r>
                    </a:p>
                  </a:txBody>
                  <a:tcPr/>
                </a:tc>
                <a:tc vMerge="1">
                  <a:txBody>
                    <a:bodyPr/>
                    <a:lstStyle/>
                    <a:p>
                      <a:endParaRPr lang="en-US"/>
                    </a:p>
                  </a:txBody>
                  <a:tcPr/>
                </a:tc>
                <a:extLst>
                  <a:ext uri="{0D108BD9-81ED-4DB2-BD59-A6C34878D82A}">
                    <a16:rowId xmlns:a16="http://schemas.microsoft.com/office/drawing/2014/main" val="2855636937"/>
                  </a:ext>
                </a:extLst>
              </a:tr>
              <a:tr h="0">
                <a:tc rowSpan="2">
                  <a:txBody>
                    <a:bodyPr/>
                    <a:lstStyle/>
                    <a:p>
                      <a:r>
                        <a:rPr lang="en-US" dirty="0"/>
                        <a:t>MODIFY-II</a:t>
                      </a:r>
                    </a:p>
                  </a:txBody>
                  <a:tcPr/>
                </a:tc>
                <a:tc rowSpan="2">
                  <a:txBody>
                    <a:bodyPr/>
                    <a:lstStyle/>
                    <a:p>
                      <a:r>
                        <a:rPr lang="en-US" dirty="0"/>
                        <a:t>Recurrence within 12 weeks</a:t>
                      </a:r>
                    </a:p>
                  </a:txBody>
                  <a:tcPr/>
                </a:tc>
                <a:tc>
                  <a:txBody>
                    <a:bodyPr/>
                    <a:lstStyle/>
                    <a:p>
                      <a:r>
                        <a:rPr lang="en-US" dirty="0"/>
                        <a:t>SOC + </a:t>
                      </a:r>
                      <a:r>
                        <a:rPr lang="en-US" dirty="0" err="1"/>
                        <a:t>bezlotoxumab</a:t>
                      </a:r>
                      <a:r>
                        <a:rPr lang="en-US" dirty="0"/>
                        <a:t/>
                      </a:r>
                      <a:br>
                        <a:rPr lang="en-US" dirty="0"/>
                      </a:br>
                      <a:endParaRPr lang="en-US" dirty="0"/>
                    </a:p>
                  </a:txBody>
                  <a:tcPr/>
                </a:tc>
                <a:tc>
                  <a:txBody>
                    <a:bodyPr/>
                    <a:lstStyle/>
                    <a:p>
                      <a:r>
                        <a:rPr lang="en-US" dirty="0"/>
                        <a:t>16%</a:t>
                      </a:r>
                    </a:p>
                  </a:txBody>
                  <a:tcPr/>
                </a:tc>
                <a:tc rowSpan="2">
                  <a:txBody>
                    <a:bodyPr/>
                    <a:lstStyle/>
                    <a:p>
                      <a:r>
                        <a:rPr lang="en-US" dirty="0"/>
                        <a:t>P&lt;0.001</a:t>
                      </a:r>
                    </a:p>
                  </a:txBody>
                  <a:tcPr/>
                </a:tc>
                <a:extLst>
                  <a:ext uri="{0D108BD9-81ED-4DB2-BD59-A6C34878D82A}">
                    <a16:rowId xmlns:a16="http://schemas.microsoft.com/office/drawing/2014/main" val="1579437404"/>
                  </a:ext>
                </a:extLst>
              </a:tr>
              <a:tr h="474300">
                <a:tc vMerge="1">
                  <a:txBody>
                    <a:bodyPr/>
                    <a:lstStyle/>
                    <a:p>
                      <a:endParaRPr lang="en-US" dirty="0"/>
                    </a:p>
                  </a:txBody>
                  <a:tcPr/>
                </a:tc>
                <a:tc vMerge="1">
                  <a:txBody>
                    <a:bodyPr/>
                    <a:lstStyle/>
                    <a:p>
                      <a:endParaRPr lang="en-US" dirty="0"/>
                    </a:p>
                  </a:txBody>
                  <a:tcPr/>
                </a:tc>
                <a:tc>
                  <a:txBody>
                    <a:bodyPr/>
                    <a:lstStyle/>
                    <a:p>
                      <a:r>
                        <a:rPr lang="en-US" dirty="0"/>
                        <a:t>SOC alone</a:t>
                      </a:r>
                    </a:p>
                  </a:txBody>
                  <a:tcPr/>
                </a:tc>
                <a:tc>
                  <a:txBody>
                    <a:bodyPr/>
                    <a:lstStyle/>
                    <a:p>
                      <a:r>
                        <a:rPr lang="en-US" dirty="0"/>
                        <a:t>26%</a:t>
                      </a:r>
                    </a:p>
                  </a:txBody>
                  <a:tcPr/>
                </a:tc>
                <a:tc vMerge="1">
                  <a:txBody>
                    <a:bodyPr/>
                    <a:lstStyle/>
                    <a:p>
                      <a:endParaRPr lang="en-US" dirty="0"/>
                    </a:p>
                  </a:txBody>
                  <a:tcPr/>
                </a:tc>
                <a:extLst>
                  <a:ext uri="{0D108BD9-81ED-4DB2-BD59-A6C34878D82A}">
                    <a16:rowId xmlns:a16="http://schemas.microsoft.com/office/drawing/2014/main" val="1311612535"/>
                  </a:ext>
                </a:extLst>
              </a:tr>
            </a:tbl>
          </a:graphicData>
        </a:graphic>
      </p:graphicFrame>
      <p:sp>
        <p:nvSpPr>
          <p:cNvPr id="2" name="Rectangle 1">
            <a:extLst>
              <a:ext uri="{FF2B5EF4-FFF2-40B4-BE49-F238E27FC236}">
                <a16:creationId xmlns:a16="http://schemas.microsoft.com/office/drawing/2014/main" id="{485E9AC8-59C0-4AE3-A811-B0BCFD5FE59F}"/>
              </a:ext>
            </a:extLst>
          </p:cNvPr>
          <p:cNvSpPr/>
          <p:nvPr/>
        </p:nvSpPr>
        <p:spPr>
          <a:xfrm>
            <a:off x="3436619" y="1383029"/>
            <a:ext cx="5250181" cy="2960280"/>
          </a:xfrm>
          <a:prstGeom prst="rect">
            <a:avLst/>
          </a:prstGeom>
          <a:noFill/>
          <a:ln w="571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69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Literature Review</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r>
              <a:rPr lang="en-US" sz="2200" b="0" dirty="0">
                <a:latin typeface="Arial" charset="0"/>
                <a:ea typeface="ＭＳ Ｐゴシック" charset="0"/>
              </a:rPr>
              <a:t>Guidelines cite 2 studies:</a:t>
            </a:r>
          </a:p>
          <a:p>
            <a:pPr lvl="1"/>
            <a:r>
              <a:rPr lang="en-US" sz="1800" b="0" dirty="0">
                <a:latin typeface="Arial" charset="0"/>
                <a:ea typeface="ＭＳ Ｐゴシック" charset="0"/>
              </a:rPr>
              <a:t>Wilcox et al (MODIFY I and MODIFY II Trials)</a:t>
            </a:r>
          </a:p>
          <a:p>
            <a:pPr lvl="1"/>
            <a:endParaRPr lang="en-US" sz="1800" b="0" dirty="0">
              <a:latin typeface="Arial" charset="0"/>
              <a:ea typeface="ＭＳ Ｐゴシック" charset="0"/>
            </a:endParaRPr>
          </a:p>
          <a:p>
            <a:pPr lvl="1"/>
            <a:r>
              <a:rPr lang="en-US" sz="1800" dirty="0" err="1">
                <a:latin typeface="Arial" charset="0"/>
                <a:ea typeface="ＭＳ Ｐゴシック" charset="0"/>
              </a:rPr>
              <a:t>Gerding</a:t>
            </a:r>
            <a:r>
              <a:rPr lang="en-US" sz="1800" dirty="0">
                <a:latin typeface="Arial" charset="0"/>
                <a:ea typeface="ＭＳ Ｐゴシック" charset="0"/>
              </a:rPr>
              <a:t> et al</a:t>
            </a:r>
          </a:p>
        </p:txBody>
      </p:sp>
      <p:sp>
        <p:nvSpPr>
          <p:cNvPr id="4" name="Rectangle 3">
            <a:extLst>
              <a:ext uri="{FF2B5EF4-FFF2-40B4-BE49-F238E27FC236}">
                <a16:creationId xmlns:a16="http://schemas.microsoft.com/office/drawing/2014/main" id="{6A173A44-C4C5-41AA-833C-C2A2DE58702E}"/>
              </a:ext>
            </a:extLst>
          </p:cNvPr>
          <p:cNvSpPr/>
          <p:nvPr/>
        </p:nvSpPr>
        <p:spPr>
          <a:xfrm>
            <a:off x="6296526" y="4752855"/>
            <a:ext cx="2847474" cy="369332"/>
          </a:xfrm>
          <a:prstGeom prst="rect">
            <a:avLst/>
          </a:prstGeom>
        </p:spPr>
        <p:txBody>
          <a:bodyPr wrap="square">
            <a:spAutoFit/>
          </a:bodyPr>
          <a:lstStyle/>
          <a:p>
            <a:pPr algn="r"/>
            <a:r>
              <a:rPr lang="fr-FR" sz="900" dirty="0"/>
              <a:t>Wilcox MH, et al. </a:t>
            </a:r>
            <a:r>
              <a:rPr lang="fr-FR" sz="900" i="1" dirty="0"/>
              <a:t>N </a:t>
            </a:r>
            <a:r>
              <a:rPr lang="fr-FR" sz="900" i="1" dirty="0" err="1"/>
              <a:t>Engl</a:t>
            </a:r>
            <a:r>
              <a:rPr lang="fr-FR" sz="900" i="1" dirty="0"/>
              <a:t> J Med</a:t>
            </a:r>
            <a:r>
              <a:rPr lang="fr-FR" sz="900" dirty="0"/>
              <a:t>. 2017;376:305-17.</a:t>
            </a:r>
          </a:p>
          <a:p>
            <a:pPr algn="r"/>
            <a:r>
              <a:rPr lang="fr-FR" sz="900" dirty="0" err="1"/>
              <a:t>Gerding</a:t>
            </a:r>
            <a:r>
              <a:rPr lang="fr-FR" sz="900" dirty="0"/>
              <a:t> DN, et al. </a:t>
            </a:r>
            <a:r>
              <a:rPr lang="fr-FR" sz="900" i="1" dirty="0"/>
              <a:t>Clin Infect Dis</a:t>
            </a:r>
            <a:r>
              <a:rPr lang="fr-FR" sz="900" dirty="0"/>
              <a:t> 2018;67:649-56.</a:t>
            </a:r>
          </a:p>
        </p:txBody>
      </p:sp>
      <p:sp>
        <p:nvSpPr>
          <p:cNvPr id="5" name="Rectangle 4">
            <a:extLst>
              <a:ext uri="{FF2B5EF4-FFF2-40B4-BE49-F238E27FC236}">
                <a16:creationId xmlns:a16="http://schemas.microsoft.com/office/drawing/2014/main" id="{2EC87D64-CA5B-4987-A2FA-68F5A4E5DCFB}"/>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Tree>
    <p:extLst>
      <p:ext uri="{BB962C8B-B14F-4D97-AF65-F5344CB8AC3E}">
        <p14:creationId xmlns:p14="http://schemas.microsoft.com/office/powerpoint/2010/main" val="2323589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Gerding</a:t>
            </a:r>
            <a:r>
              <a:rPr lang="en-US" sz="3200" dirty="0">
                <a:latin typeface="Arial" charset="0"/>
                <a:ea typeface="ＭＳ Ｐゴシック" charset="0"/>
                <a:cs typeface="ＭＳ Ｐゴシック" charset="0"/>
              </a:rPr>
              <a:t> et al</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lnSpcReduction="10000"/>
          </a:bodyPr>
          <a:lstStyle/>
          <a:p>
            <a:r>
              <a:rPr lang="en-US" sz="2200" b="0" dirty="0">
                <a:latin typeface="Arial" charset="0"/>
                <a:ea typeface="ＭＳ Ｐゴシック" charset="0"/>
              </a:rPr>
              <a:t>Post-hoc analysis of MODIFY I and MODIFY II</a:t>
            </a:r>
          </a:p>
          <a:p>
            <a:endParaRPr lang="en-US" sz="2200" b="0" dirty="0">
              <a:latin typeface="Arial" charset="0"/>
              <a:ea typeface="ＭＳ Ｐゴシック" charset="0"/>
            </a:endParaRPr>
          </a:p>
          <a:p>
            <a:r>
              <a:rPr lang="en-US" sz="2200" b="0" dirty="0">
                <a:latin typeface="Arial" charset="0"/>
                <a:ea typeface="ＭＳ Ｐゴシック" charset="0"/>
              </a:rPr>
              <a:t>Confirmed </a:t>
            </a:r>
            <a:r>
              <a:rPr lang="en-US" sz="2200" b="0" dirty="0" err="1">
                <a:latin typeface="Arial" charset="0"/>
                <a:ea typeface="ＭＳ Ｐゴシック" charset="0"/>
              </a:rPr>
              <a:t>bezlotoxumab</a:t>
            </a:r>
            <a:r>
              <a:rPr lang="en-US" sz="2200" b="0" dirty="0">
                <a:latin typeface="Arial" charset="0"/>
                <a:ea typeface="ＭＳ Ｐゴシック" charset="0"/>
              </a:rPr>
              <a:t> is effective in high-risk patients</a:t>
            </a:r>
          </a:p>
          <a:p>
            <a:pPr lvl="1"/>
            <a:r>
              <a:rPr lang="en-US" sz="1800" b="0" dirty="0">
                <a:latin typeface="Arial" charset="0"/>
                <a:ea typeface="ＭＳ Ｐゴシック" charset="0"/>
              </a:rPr>
              <a:t>Age </a:t>
            </a:r>
            <a:r>
              <a:rPr lang="en-US" sz="1800" b="0" u="sng" dirty="0">
                <a:latin typeface="Arial" charset="0"/>
                <a:ea typeface="ＭＳ Ｐゴシック" charset="0"/>
              </a:rPr>
              <a:t>&gt;</a:t>
            </a:r>
            <a:r>
              <a:rPr lang="en-US" sz="1800" b="0" dirty="0">
                <a:latin typeface="Arial" charset="0"/>
                <a:ea typeface="ＭＳ Ｐゴシック" charset="0"/>
              </a:rPr>
              <a:t> 65 years</a:t>
            </a:r>
          </a:p>
          <a:p>
            <a:pPr lvl="1"/>
            <a:r>
              <a:rPr lang="en-US" sz="1800" b="0" dirty="0">
                <a:latin typeface="Arial" charset="0"/>
                <a:ea typeface="ＭＳ Ｐゴシック" charset="0"/>
              </a:rPr>
              <a:t>Immunocompromised</a:t>
            </a:r>
          </a:p>
          <a:p>
            <a:pPr lvl="1"/>
            <a:r>
              <a:rPr lang="en-US" sz="1800" b="0" dirty="0">
                <a:latin typeface="Arial" charset="0"/>
                <a:ea typeface="ＭＳ Ｐゴシック" charset="0"/>
              </a:rPr>
              <a:t>Severe CDI</a:t>
            </a:r>
          </a:p>
          <a:p>
            <a:endParaRPr lang="en-US" sz="2200" b="0" dirty="0">
              <a:latin typeface="Arial" charset="0"/>
              <a:ea typeface="ＭＳ Ｐゴシック" charset="0"/>
            </a:endParaRPr>
          </a:p>
          <a:p>
            <a:r>
              <a:rPr lang="en-US" sz="2200" b="0" dirty="0">
                <a:latin typeface="Arial" charset="0"/>
                <a:ea typeface="ＭＳ Ｐゴシック" charset="0"/>
              </a:rPr>
              <a:t>Is where the recommendation timing originated:</a:t>
            </a:r>
          </a:p>
          <a:p>
            <a:pPr lvl="1"/>
            <a:r>
              <a:rPr lang="en-US" sz="1800" b="0" dirty="0">
                <a:latin typeface="Arial" charset="0"/>
                <a:ea typeface="ＭＳ Ｐゴシック" charset="0"/>
              </a:rPr>
              <a:t>Use </a:t>
            </a:r>
            <a:r>
              <a:rPr lang="en-US" sz="1800" b="0" dirty="0" err="1">
                <a:latin typeface="Arial" charset="0"/>
                <a:ea typeface="ＭＳ Ｐゴシック" charset="0"/>
              </a:rPr>
              <a:t>bezlotoxumab</a:t>
            </a:r>
            <a:r>
              <a:rPr lang="en-US" sz="1800" b="0" dirty="0">
                <a:latin typeface="Arial" charset="0"/>
                <a:ea typeface="ＭＳ Ｐゴシック" charset="0"/>
              </a:rPr>
              <a:t> in patients with CDI in the past 6 months</a:t>
            </a:r>
          </a:p>
        </p:txBody>
      </p:sp>
      <p:sp>
        <p:nvSpPr>
          <p:cNvPr id="4" name="Rectangle 3">
            <a:extLst>
              <a:ext uri="{FF2B5EF4-FFF2-40B4-BE49-F238E27FC236}">
                <a16:creationId xmlns:a16="http://schemas.microsoft.com/office/drawing/2014/main" id="{6A173A44-C4C5-41AA-833C-C2A2DE58702E}"/>
              </a:ext>
            </a:extLst>
          </p:cNvPr>
          <p:cNvSpPr/>
          <p:nvPr/>
        </p:nvSpPr>
        <p:spPr>
          <a:xfrm>
            <a:off x="6177256" y="4830835"/>
            <a:ext cx="2847474" cy="230832"/>
          </a:xfrm>
          <a:prstGeom prst="rect">
            <a:avLst/>
          </a:prstGeom>
        </p:spPr>
        <p:txBody>
          <a:bodyPr wrap="square">
            <a:spAutoFit/>
          </a:bodyPr>
          <a:lstStyle/>
          <a:p>
            <a:pPr algn="r"/>
            <a:r>
              <a:rPr lang="fr-FR" sz="900" dirty="0" err="1"/>
              <a:t>Gerding</a:t>
            </a:r>
            <a:r>
              <a:rPr lang="fr-FR" sz="900" dirty="0"/>
              <a:t> DN, et al. </a:t>
            </a:r>
            <a:r>
              <a:rPr lang="fr-FR" sz="900" i="1" dirty="0"/>
              <a:t>Clin Infect Dis</a:t>
            </a:r>
            <a:r>
              <a:rPr lang="fr-FR" sz="900" dirty="0"/>
              <a:t> 2018;67:649-56.</a:t>
            </a:r>
          </a:p>
        </p:txBody>
      </p:sp>
      <p:sp>
        <p:nvSpPr>
          <p:cNvPr id="5" name="Rectangle 4">
            <a:extLst>
              <a:ext uri="{FF2B5EF4-FFF2-40B4-BE49-F238E27FC236}">
                <a16:creationId xmlns:a16="http://schemas.microsoft.com/office/drawing/2014/main" id="{2EC87D64-CA5B-4987-A2FA-68F5A4E5DCFB}"/>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Tree>
    <p:extLst>
      <p:ext uri="{BB962C8B-B14F-4D97-AF65-F5344CB8AC3E}">
        <p14:creationId xmlns:p14="http://schemas.microsoft.com/office/powerpoint/2010/main" val="161523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fade">
                                      <p:cBhvr>
                                        <p:cTn id="16" dur="500"/>
                                        <p:tgtEl>
                                          <p:spTgt spid="9">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7" end="7"/>
                                            </p:txEl>
                                          </p:spTgt>
                                        </p:tgtEl>
                                        <p:attrNameLst>
                                          <p:attrName>style.visibility</p:attrName>
                                        </p:attrNameLst>
                                      </p:cBhvr>
                                      <p:to>
                                        <p:strVal val="visible"/>
                                      </p:to>
                                    </p:set>
                                    <p:animEffect transition="in" filter="fade">
                                      <p:cBhvr>
                                        <p:cTn id="21" dur="500"/>
                                        <p:tgtEl>
                                          <p:spTgt spid="9">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8" end="8"/>
                                            </p:txEl>
                                          </p:spTgt>
                                        </p:tgtEl>
                                        <p:attrNameLst>
                                          <p:attrName>style.visibility</p:attrName>
                                        </p:attrNameLst>
                                      </p:cBhvr>
                                      <p:to>
                                        <p:strVal val="visible"/>
                                      </p:to>
                                    </p:set>
                                    <p:animEffect transition="in" filter="fade">
                                      <p:cBhvr>
                                        <p:cTn id="24"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Gerding</a:t>
            </a:r>
            <a:r>
              <a:rPr lang="en-US" sz="3200" dirty="0">
                <a:latin typeface="Arial" charset="0"/>
                <a:ea typeface="ＭＳ Ｐゴシック" charset="0"/>
                <a:cs typeface="ＭＳ Ｐゴシック" charset="0"/>
              </a:rPr>
              <a:t> et al Methods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23704"/>
            <a:ext cx="7924800" cy="3300548"/>
          </a:xfrm>
        </p:spPr>
        <p:txBody>
          <a:bodyPr>
            <a:normAutofit fontScale="92500" lnSpcReduction="20000"/>
          </a:bodyPr>
          <a:lstStyle/>
          <a:p>
            <a:r>
              <a:rPr lang="en-US" sz="2400" b="0" dirty="0">
                <a:latin typeface="Arial" charset="0"/>
                <a:ea typeface="ＭＳ Ｐゴシック" charset="0"/>
              </a:rPr>
              <a:t>Post-hoc analysis of MODIFY I and MODIFY II</a:t>
            </a:r>
          </a:p>
          <a:p>
            <a:pPr lvl="1"/>
            <a:r>
              <a:rPr lang="en-US" sz="1900" b="0" dirty="0">
                <a:latin typeface="Arial" charset="0"/>
                <a:ea typeface="ＭＳ Ｐゴシック" charset="0"/>
              </a:rPr>
              <a:t>Randomized, double-blind, placebo-controlled trial</a:t>
            </a:r>
          </a:p>
          <a:p>
            <a:endParaRPr lang="en-US" sz="1800" b="0" dirty="0">
              <a:latin typeface="Arial" charset="0"/>
              <a:ea typeface="ＭＳ Ｐゴシック" charset="0"/>
            </a:endParaRPr>
          </a:p>
          <a:p>
            <a:r>
              <a:rPr lang="en-US" sz="2400" b="0" dirty="0">
                <a:latin typeface="Arial" charset="0"/>
                <a:ea typeface="ＭＳ Ｐゴシック" charset="0"/>
              </a:rPr>
              <a:t>Categorized patients by RFs for recurrence present</a:t>
            </a:r>
          </a:p>
          <a:p>
            <a:pPr lvl="1"/>
            <a:r>
              <a:rPr lang="en-US" sz="1900" b="0" dirty="0">
                <a:latin typeface="Arial" charset="0"/>
                <a:ea typeface="ＭＳ Ｐゴシック" charset="0"/>
              </a:rPr>
              <a:t>Age </a:t>
            </a:r>
            <a:r>
              <a:rPr lang="en-US" sz="1900" b="0" u="sng" dirty="0">
                <a:latin typeface="Arial" charset="0"/>
                <a:ea typeface="ＭＳ Ｐゴシック" charset="0"/>
              </a:rPr>
              <a:t>&gt;</a:t>
            </a:r>
            <a:r>
              <a:rPr lang="en-US" sz="1900" b="0" dirty="0">
                <a:latin typeface="Arial" charset="0"/>
                <a:ea typeface="ＭＳ Ｐゴシック" charset="0"/>
              </a:rPr>
              <a:t> 65 years</a:t>
            </a:r>
          </a:p>
          <a:p>
            <a:pPr lvl="1"/>
            <a:r>
              <a:rPr lang="en-US" sz="1900" b="0" dirty="0">
                <a:latin typeface="Arial" charset="0"/>
                <a:ea typeface="ＭＳ Ｐゴシック" charset="0"/>
              </a:rPr>
              <a:t>History of CDI in the previous 6 months</a:t>
            </a:r>
          </a:p>
          <a:p>
            <a:pPr lvl="1"/>
            <a:r>
              <a:rPr lang="en-US" sz="1900" b="0" dirty="0">
                <a:latin typeface="Arial" charset="0"/>
                <a:ea typeface="ＭＳ Ｐゴシック" charset="0"/>
              </a:rPr>
              <a:t>Severe CDI (</a:t>
            </a:r>
            <a:r>
              <a:rPr lang="en-US" sz="1900" b="0" dirty="0" err="1">
                <a:latin typeface="Arial" charset="0"/>
                <a:ea typeface="ＭＳ Ｐゴシック" charset="0"/>
              </a:rPr>
              <a:t>Zar</a:t>
            </a:r>
            <a:r>
              <a:rPr lang="en-US" sz="1900" b="0" dirty="0">
                <a:latin typeface="Arial" charset="0"/>
                <a:ea typeface="ＭＳ Ｐゴシック" charset="0"/>
              </a:rPr>
              <a:t> score </a:t>
            </a:r>
            <a:r>
              <a:rPr lang="en-US" sz="1900" b="0" u="sng" dirty="0">
                <a:latin typeface="Arial" charset="0"/>
                <a:ea typeface="ＭＳ Ｐゴシック" charset="0"/>
              </a:rPr>
              <a:t>&gt;</a:t>
            </a:r>
            <a:r>
              <a:rPr lang="en-US" sz="1900" b="0" dirty="0">
                <a:latin typeface="Arial" charset="0"/>
                <a:ea typeface="ＭＳ Ｐゴシック" charset="0"/>
              </a:rPr>
              <a:t> 2 points)</a:t>
            </a:r>
          </a:p>
          <a:p>
            <a:pPr lvl="1"/>
            <a:r>
              <a:rPr lang="en-US" sz="1900" b="0" dirty="0">
                <a:latin typeface="Arial" charset="0"/>
                <a:ea typeface="ＭＳ Ｐゴシック" charset="0"/>
              </a:rPr>
              <a:t>Infection with </a:t>
            </a:r>
            <a:r>
              <a:rPr lang="en-US" sz="1900" b="0" dirty="0" err="1">
                <a:latin typeface="Arial" charset="0"/>
                <a:ea typeface="ＭＳ Ｐゴシック" charset="0"/>
              </a:rPr>
              <a:t>ribotype</a:t>
            </a:r>
            <a:r>
              <a:rPr lang="en-US" sz="1900" b="0" dirty="0">
                <a:latin typeface="Arial" charset="0"/>
                <a:ea typeface="ＭＳ Ｐゴシック" charset="0"/>
              </a:rPr>
              <a:t> 027, 078, 244</a:t>
            </a:r>
          </a:p>
          <a:p>
            <a:endParaRPr lang="en-US" sz="1800" b="0" dirty="0">
              <a:latin typeface="Arial" charset="0"/>
              <a:ea typeface="ＭＳ Ｐゴシック" charset="0"/>
            </a:endParaRPr>
          </a:p>
          <a:p>
            <a:r>
              <a:rPr lang="en-US" sz="2400" b="0" dirty="0">
                <a:latin typeface="Arial" charset="0"/>
                <a:ea typeface="ＭＳ Ｐゴシック" charset="0"/>
              </a:rPr>
              <a:t>Primary outcome: </a:t>
            </a:r>
          </a:p>
          <a:p>
            <a:pPr lvl="1"/>
            <a:r>
              <a:rPr lang="en-US" sz="1900" b="0" dirty="0">
                <a:latin typeface="Arial" charset="0"/>
                <a:ea typeface="ＭＳ Ｐゴシック" charset="0"/>
              </a:rPr>
              <a:t>New CDI within 12 weeks of infusion</a:t>
            </a:r>
          </a:p>
        </p:txBody>
      </p:sp>
      <p:sp>
        <p:nvSpPr>
          <p:cNvPr id="4" name="Rectangle 3">
            <a:extLst>
              <a:ext uri="{FF2B5EF4-FFF2-40B4-BE49-F238E27FC236}">
                <a16:creationId xmlns:a16="http://schemas.microsoft.com/office/drawing/2014/main" id="{6A173A44-C4C5-41AA-833C-C2A2DE58702E}"/>
              </a:ext>
            </a:extLst>
          </p:cNvPr>
          <p:cNvSpPr/>
          <p:nvPr/>
        </p:nvSpPr>
        <p:spPr>
          <a:xfrm>
            <a:off x="6177256" y="4830835"/>
            <a:ext cx="2847474" cy="230832"/>
          </a:xfrm>
          <a:prstGeom prst="rect">
            <a:avLst/>
          </a:prstGeom>
        </p:spPr>
        <p:txBody>
          <a:bodyPr wrap="square">
            <a:spAutoFit/>
          </a:bodyPr>
          <a:lstStyle/>
          <a:p>
            <a:pPr algn="r"/>
            <a:r>
              <a:rPr lang="fr-FR" sz="900" dirty="0" err="1"/>
              <a:t>Gerding</a:t>
            </a:r>
            <a:r>
              <a:rPr lang="fr-FR" sz="900" dirty="0"/>
              <a:t> DN, et al. </a:t>
            </a:r>
            <a:r>
              <a:rPr lang="fr-FR" sz="900" i="1" dirty="0"/>
              <a:t>Clin Infect Dis</a:t>
            </a:r>
            <a:r>
              <a:rPr lang="fr-FR" sz="900" dirty="0"/>
              <a:t> 2018;67:649-56.</a:t>
            </a:r>
          </a:p>
        </p:txBody>
      </p:sp>
    </p:spTree>
    <p:extLst>
      <p:ext uri="{BB962C8B-B14F-4D97-AF65-F5344CB8AC3E}">
        <p14:creationId xmlns:p14="http://schemas.microsoft.com/office/powerpoint/2010/main" val="911055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Effect transition="in" filter="fade">
                                      <p:cBhvr>
                                        <p:cTn id="13" dur="500"/>
                                        <p:tgtEl>
                                          <p:spTgt spid="9">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6" end="6"/>
                                            </p:txEl>
                                          </p:spTgt>
                                        </p:tgtEl>
                                        <p:attrNameLst>
                                          <p:attrName>style.visibility</p:attrName>
                                        </p:attrNameLst>
                                      </p:cBhvr>
                                      <p:to>
                                        <p:strVal val="visible"/>
                                      </p:to>
                                    </p:set>
                                    <p:animEffect transition="in" filter="fade">
                                      <p:cBhvr>
                                        <p:cTn id="16" dur="500"/>
                                        <p:tgtEl>
                                          <p:spTgt spid="9">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animEffect transition="in" filter="fade">
                                      <p:cBhvr>
                                        <p:cTn id="19" dur="500"/>
                                        <p:tgtEl>
                                          <p:spTgt spid="9">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xEl>
                                              <p:pRg st="9" end="9"/>
                                            </p:txEl>
                                          </p:spTgt>
                                        </p:tgtEl>
                                        <p:attrNameLst>
                                          <p:attrName>style.visibility</p:attrName>
                                        </p:attrNameLst>
                                      </p:cBhvr>
                                      <p:to>
                                        <p:strVal val="visible"/>
                                      </p:to>
                                    </p:set>
                                    <p:animEffect transition="in" filter="fade">
                                      <p:cBhvr>
                                        <p:cTn id="24" dur="500"/>
                                        <p:tgtEl>
                                          <p:spTgt spid="9">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animEffect transition="in" filter="fade">
                                      <p:cBhvr>
                                        <p:cTn id="27" dur="500"/>
                                        <p:tgtEl>
                                          <p:spTgt spid="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Gerding</a:t>
            </a:r>
            <a:r>
              <a:rPr lang="en-US" sz="3200" dirty="0">
                <a:latin typeface="Arial" charset="0"/>
                <a:ea typeface="ＭＳ Ｐゴシック" charset="0"/>
                <a:cs typeface="ＭＳ Ｐゴシック" charset="0"/>
              </a:rPr>
              <a:t> et al Results</a:t>
            </a:r>
          </a:p>
        </p:txBody>
      </p:sp>
      <p:sp>
        <p:nvSpPr>
          <p:cNvPr id="4" name="Rectangle 3">
            <a:extLst>
              <a:ext uri="{FF2B5EF4-FFF2-40B4-BE49-F238E27FC236}">
                <a16:creationId xmlns:a16="http://schemas.microsoft.com/office/drawing/2014/main" id="{6A173A44-C4C5-41AA-833C-C2A2DE58702E}"/>
              </a:ext>
            </a:extLst>
          </p:cNvPr>
          <p:cNvSpPr/>
          <p:nvPr/>
        </p:nvSpPr>
        <p:spPr>
          <a:xfrm>
            <a:off x="6177256" y="4830835"/>
            <a:ext cx="2847474" cy="230832"/>
          </a:xfrm>
          <a:prstGeom prst="rect">
            <a:avLst/>
          </a:prstGeom>
        </p:spPr>
        <p:txBody>
          <a:bodyPr wrap="square">
            <a:spAutoFit/>
          </a:bodyPr>
          <a:lstStyle/>
          <a:p>
            <a:pPr algn="r"/>
            <a:r>
              <a:rPr lang="fr-FR" sz="900" dirty="0" err="1"/>
              <a:t>Gerding</a:t>
            </a:r>
            <a:r>
              <a:rPr lang="fr-FR" sz="900" dirty="0"/>
              <a:t> DN, et al. </a:t>
            </a:r>
            <a:r>
              <a:rPr lang="fr-FR" sz="900" i="1" dirty="0"/>
              <a:t>Clin Infect Dis</a:t>
            </a:r>
            <a:r>
              <a:rPr lang="fr-FR" sz="900" dirty="0"/>
              <a:t> 2018;67:649-56.</a:t>
            </a:r>
          </a:p>
        </p:txBody>
      </p:sp>
      <p:pic>
        <p:nvPicPr>
          <p:cNvPr id="8" name="Picture 7" descr="Chart, bar chart, waterfall chart&#10;&#10;Description automatically generated">
            <a:extLst>
              <a:ext uri="{FF2B5EF4-FFF2-40B4-BE49-F238E27FC236}">
                <a16:creationId xmlns:a16="http://schemas.microsoft.com/office/drawing/2014/main" id="{4744F452-7C3E-440C-95FC-208D7EEAA39E}"/>
              </a:ext>
            </a:extLst>
          </p:cNvPr>
          <p:cNvPicPr>
            <a:picLocks noChangeAspect="1"/>
          </p:cNvPicPr>
          <p:nvPr/>
        </p:nvPicPr>
        <p:blipFill>
          <a:blip r:embed="rId3"/>
          <a:stretch>
            <a:fillRect/>
          </a:stretch>
        </p:blipFill>
        <p:spPr>
          <a:xfrm>
            <a:off x="1344930" y="1293223"/>
            <a:ext cx="6454140" cy="2667000"/>
          </a:xfrm>
          <a:prstGeom prst="rect">
            <a:avLst/>
          </a:prstGeom>
        </p:spPr>
      </p:pic>
      <p:sp>
        <p:nvSpPr>
          <p:cNvPr id="11" name="Rectangle 10">
            <a:extLst>
              <a:ext uri="{FF2B5EF4-FFF2-40B4-BE49-F238E27FC236}">
                <a16:creationId xmlns:a16="http://schemas.microsoft.com/office/drawing/2014/main" id="{6368850C-D52D-45CF-B6A5-8F420E3D5A74}"/>
              </a:ext>
            </a:extLst>
          </p:cNvPr>
          <p:cNvSpPr/>
          <p:nvPr/>
        </p:nvSpPr>
        <p:spPr>
          <a:xfrm>
            <a:off x="2081349" y="1689463"/>
            <a:ext cx="1097280" cy="1976846"/>
          </a:xfrm>
          <a:prstGeom prst="rect">
            <a:avLst/>
          </a:prstGeom>
          <a:noFill/>
          <a:ln w="5715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0B8E70D-85C0-41B4-A779-8FDA0298699D}"/>
              </a:ext>
            </a:extLst>
          </p:cNvPr>
          <p:cNvSpPr/>
          <p:nvPr/>
        </p:nvSpPr>
        <p:spPr>
          <a:xfrm>
            <a:off x="3191691" y="1689463"/>
            <a:ext cx="4741817" cy="1976846"/>
          </a:xfrm>
          <a:prstGeom prst="rect">
            <a:avLst/>
          </a:prstGeom>
          <a:noFill/>
          <a:ln w="571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14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Gerding</a:t>
            </a:r>
            <a:r>
              <a:rPr lang="en-US" sz="3200" dirty="0">
                <a:latin typeface="Arial" charset="0"/>
                <a:ea typeface="ＭＳ Ｐゴシック" charset="0"/>
                <a:cs typeface="ＭＳ Ｐゴシック" charset="0"/>
              </a:rPr>
              <a:t> et al Results</a:t>
            </a:r>
          </a:p>
        </p:txBody>
      </p:sp>
      <p:sp>
        <p:nvSpPr>
          <p:cNvPr id="4" name="Rectangle 3">
            <a:extLst>
              <a:ext uri="{FF2B5EF4-FFF2-40B4-BE49-F238E27FC236}">
                <a16:creationId xmlns:a16="http://schemas.microsoft.com/office/drawing/2014/main" id="{6A173A44-C4C5-41AA-833C-C2A2DE58702E}"/>
              </a:ext>
            </a:extLst>
          </p:cNvPr>
          <p:cNvSpPr/>
          <p:nvPr/>
        </p:nvSpPr>
        <p:spPr>
          <a:xfrm>
            <a:off x="6177256" y="4830835"/>
            <a:ext cx="2847474" cy="230832"/>
          </a:xfrm>
          <a:prstGeom prst="rect">
            <a:avLst/>
          </a:prstGeom>
        </p:spPr>
        <p:txBody>
          <a:bodyPr wrap="square">
            <a:spAutoFit/>
          </a:bodyPr>
          <a:lstStyle/>
          <a:p>
            <a:pPr algn="r"/>
            <a:r>
              <a:rPr lang="fr-FR" sz="900" dirty="0" err="1"/>
              <a:t>Gerding</a:t>
            </a:r>
            <a:r>
              <a:rPr lang="fr-FR" sz="900" dirty="0"/>
              <a:t> DN, et al. </a:t>
            </a:r>
            <a:r>
              <a:rPr lang="fr-FR" sz="900" i="1" dirty="0"/>
              <a:t>Clin Infect Dis</a:t>
            </a:r>
            <a:r>
              <a:rPr lang="fr-FR" sz="900" dirty="0"/>
              <a:t> 2018;67:649-56.</a:t>
            </a:r>
          </a:p>
        </p:txBody>
      </p:sp>
      <p:sp>
        <p:nvSpPr>
          <p:cNvPr id="7" name="Content Placeholder 3">
            <a:extLst>
              <a:ext uri="{FF2B5EF4-FFF2-40B4-BE49-F238E27FC236}">
                <a16:creationId xmlns:a16="http://schemas.microsoft.com/office/drawing/2014/main" id="{CA35F0F4-AAEB-4EFC-B630-5A429FF7F210}"/>
              </a:ext>
            </a:extLst>
          </p:cNvPr>
          <p:cNvSpPr>
            <a:spLocks noGrp="1"/>
          </p:cNvSpPr>
          <p:nvPr>
            <p:ph idx="1"/>
          </p:nvPr>
        </p:nvSpPr>
        <p:spPr>
          <a:xfrm>
            <a:off x="762000" y="3760929"/>
            <a:ext cx="7924800" cy="1214300"/>
          </a:xfrm>
        </p:spPr>
        <p:txBody>
          <a:bodyPr>
            <a:normAutofit/>
          </a:bodyPr>
          <a:lstStyle/>
          <a:p>
            <a:r>
              <a:rPr lang="en-US" sz="2200" b="0" dirty="0">
                <a:latin typeface="Arial" charset="0"/>
                <a:ea typeface="ＭＳ Ｐゴシック" charset="0"/>
              </a:rPr>
              <a:t>Includes patients with at least this RF</a:t>
            </a:r>
          </a:p>
          <a:p>
            <a:pPr lvl="1"/>
            <a:r>
              <a:rPr lang="en-US" sz="1800" b="0" dirty="0">
                <a:latin typeface="Arial" charset="0"/>
                <a:ea typeface="ＭＳ Ｐゴシック" charset="0"/>
              </a:rPr>
              <a:t>Did not differentiate patients with only any specific RF</a:t>
            </a:r>
          </a:p>
        </p:txBody>
      </p:sp>
      <p:pic>
        <p:nvPicPr>
          <p:cNvPr id="3" name="Picture 2" descr="Chart, bar chart, waterfall chart&#10;&#10;Description automatically generated">
            <a:extLst>
              <a:ext uri="{FF2B5EF4-FFF2-40B4-BE49-F238E27FC236}">
                <a16:creationId xmlns:a16="http://schemas.microsoft.com/office/drawing/2014/main" id="{5DAA78B4-6042-4AEF-9771-F60ACB8A2772}"/>
              </a:ext>
            </a:extLst>
          </p:cNvPr>
          <p:cNvPicPr>
            <a:picLocks noChangeAspect="1"/>
          </p:cNvPicPr>
          <p:nvPr/>
        </p:nvPicPr>
        <p:blipFill>
          <a:blip r:embed="rId3"/>
          <a:stretch>
            <a:fillRect/>
          </a:stretch>
        </p:blipFill>
        <p:spPr>
          <a:xfrm>
            <a:off x="1367790" y="1206040"/>
            <a:ext cx="6408420" cy="2412078"/>
          </a:xfrm>
          <a:prstGeom prst="rect">
            <a:avLst/>
          </a:prstGeom>
        </p:spPr>
      </p:pic>
      <p:sp>
        <p:nvSpPr>
          <p:cNvPr id="6" name="Rectangle 5">
            <a:extLst>
              <a:ext uri="{FF2B5EF4-FFF2-40B4-BE49-F238E27FC236}">
                <a16:creationId xmlns:a16="http://schemas.microsoft.com/office/drawing/2014/main" id="{86DF7C5A-60C9-4DD9-9C88-081CB9CB058D}"/>
              </a:ext>
            </a:extLst>
          </p:cNvPr>
          <p:cNvSpPr/>
          <p:nvPr/>
        </p:nvSpPr>
        <p:spPr>
          <a:xfrm>
            <a:off x="2201091" y="1249130"/>
            <a:ext cx="4164875" cy="2077544"/>
          </a:xfrm>
          <a:prstGeom prst="rect">
            <a:avLst/>
          </a:prstGeom>
          <a:noFill/>
          <a:ln w="571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66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6"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Gerding</a:t>
            </a:r>
            <a:r>
              <a:rPr lang="en-US" sz="3200" dirty="0">
                <a:latin typeface="Arial" charset="0"/>
                <a:ea typeface="ＭＳ Ｐゴシック" charset="0"/>
                <a:cs typeface="ＭＳ Ｐゴシック" charset="0"/>
              </a:rPr>
              <a:t> et al Summary</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92500" lnSpcReduction="10000"/>
          </a:bodyPr>
          <a:lstStyle/>
          <a:p>
            <a:r>
              <a:rPr lang="en-US" sz="2200" b="0" dirty="0">
                <a:latin typeface="Arial" charset="0"/>
                <a:ea typeface="ＭＳ Ｐゴシック" charset="0"/>
              </a:rPr>
              <a:t>This is a sub-group analysis on top of a post-hoc analysis</a:t>
            </a:r>
          </a:p>
          <a:p>
            <a:pPr lvl="1"/>
            <a:r>
              <a:rPr lang="en-US" sz="1800" b="0" dirty="0">
                <a:latin typeface="Arial" charset="0"/>
                <a:ea typeface="ＭＳ Ｐゴシック" charset="0"/>
              </a:rPr>
              <a:t>High risk for bias</a:t>
            </a:r>
          </a:p>
          <a:p>
            <a:endParaRPr lang="en-US" sz="2200" b="0" dirty="0">
              <a:latin typeface="Arial" charset="0"/>
              <a:ea typeface="ＭＳ Ｐゴシック" charset="0"/>
            </a:endParaRPr>
          </a:p>
          <a:p>
            <a:r>
              <a:rPr lang="en-US" sz="2200" b="0" dirty="0" err="1">
                <a:latin typeface="Arial" charset="0"/>
                <a:ea typeface="ＭＳ Ｐゴシック" charset="0"/>
              </a:rPr>
              <a:t>Bezlotoxumab</a:t>
            </a:r>
            <a:r>
              <a:rPr lang="en-US" sz="2200" b="0" dirty="0">
                <a:latin typeface="Arial" charset="0"/>
                <a:ea typeface="ＭＳ Ｐゴシック" charset="0"/>
              </a:rPr>
              <a:t> reduces recurrence in select patients:</a:t>
            </a:r>
          </a:p>
          <a:p>
            <a:pPr lvl="1"/>
            <a:r>
              <a:rPr lang="en-US" sz="1800" b="0" dirty="0">
                <a:latin typeface="Arial" charset="0"/>
                <a:ea typeface="ＭＳ Ｐゴシック" charset="0"/>
              </a:rPr>
              <a:t>Patients with at least 1 risk factor for recurrence</a:t>
            </a:r>
          </a:p>
          <a:p>
            <a:pPr lvl="2"/>
            <a:r>
              <a:rPr lang="en-US" sz="1800" b="0" dirty="0">
                <a:latin typeface="Arial" charset="0"/>
                <a:ea typeface="ＭＳ Ｐゴシック" charset="0"/>
              </a:rPr>
              <a:t>Including patients with an episode CDI in the past 6 months</a:t>
            </a:r>
          </a:p>
          <a:p>
            <a:endParaRPr lang="en-US" sz="1800" b="0" dirty="0">
              <a:latin typeface="Arial" charset="0"/>
              <a:ea typeface="ＭＳ Ｐゴシック" charset="0"/>
            </a:endParaRPr>
          </a:p>
          <a:p>
            <a:r>
              <a:rPr lang="en-US" sz="2200" b="0" dirty="0" err="1">
                <a:latin typeface="Arial" charset="0"/>
                <a:ea typeface="ＭＳ Ｐゴシック" charset="0"/>
              </a:rPr>
              <a:t>Bezlotoxumab’s</a:t>
            </a:r>
            <a:r>
              <a:rPr lang="en-US" sz="2200" b="0" dirty="0">
                <a:latin typeface="Arial" charset="0"/>
                <a:ea typeface="ＭＳ Ｐゴシック" charset="0"/>
              </a:rPr>
              <a:t> efficacy is unclear for each individual RF</a:t>
            </a:r>
          </a:p>
          <a:p>
            <a:endParaRPr lang="en-US" sz="2200" b="0" dirty="0">
              <a:latin typeface="Arial" charset="0"/>
              <a:ea typeface="ＭＳ Ｐゴシック" charset="0"/>
            </a:endParaRPr>
          </a:p>
          <a:p>
            <a:r>
              <a:rPr lang="en-US" sz="2200" b="0" dirty="0" err="1">
                <a:latin typeface="Arial" charset="0"/>
                <a:ea typeface="ＭＳ Ｐゴシック" charset="0"/>
              </a:rPr>
              <a:t>Bezlotoxumab</a:t>
            </a:r>
            <a:r>
              <a:rPr lang="en-US" sz="2200" b="0" dirty="0">
                <a:latin typeface="Arial" charset="0"/>
                <a:ea typeface="ＭＳ Ｐゴシック" charset="0"/>
              </a:rPr>
              <a:t> is likely effective in all patients with </a:t>
            </a:r>
            <a:r>
              <a:rPr lang="en-US" sz="2200" b="0" dirty="0" err="1">
                <a:latin typeface="Arial" charset="0"/>
                <a:ea typeface="ＭＳ Ｐゴシック" charset="0"/>
              </a:rPr>
              <a:t>rCDI</a:t>
            </a:r>
            <a:endParaRPr lang="en-US" sz="2200" b="0" dirty="0">
              <a:latin typeface="Arial" charset="0"/>
              <a:ea typeface="ＭＳ Ｐゴシック" charset="0"/>
            </a:endParaRPr>
          </a:p>
        </p:txBody>
      </p:sp>
      <p:sp>
        <p:nvSpPr>
          <p:cNvPr id="4" name="Rectangle 3">
            <a:extLst>
              <a:ext uri="{FF2B5EF4-FFF2-40B4-BE49-F238E27FC236}">
                <a16:creationId xmlns:a16="http://schemas.microsoft.com/office/drawing/2014/main" id="{6A173A44-C4C5-41AA-833C-C2A2DE58702E}"/>
              </a:ext>
            </a:extLst>
          </p:cNvPr>
          <p:cNvSpPr/>
          <p:nvPr/>
        </p:nvSpPr>
        <p:spPr>
          <a:xfrm>
            <a:off x="6177256" y="4830835"/>
            <a:ext cx="2847474" cy="230832"/>
          </a:xfrm>
          <a:prstGeom prst="rect">
            <a:avLst/>
          </a:prstGeom>
        </p:spPr>
        <p:txBody>
          <a:bodyPr wrap="square">
            <a:spAutoFit/>
          </a:bodyPr>
          <a:lstStyle/>
          <a:p>
            <a:pPr algn="r"/>
            <a:r>
              <a:rPr lang="fr-FR" sz="900" dirty="0" err="1"/>
              <a:t>Gerding</a:t>
            </a:r>
            <a:r>
              <a:rPr lang="fr-FR" sz="900" dirty="0"/>
              <a:t> DN, et al. </a:t>
            </a:r>
            <a:r>
              <a:rPr lang="fr-FR" sz="900" i="1" dirty="0"/>
              <a:t>Clin Infect Dis</a:t>
            </a:r>
            <a:r>
              <a:rPr lang="fr-FR" sz="900" dirty="0"/>
              <a:t> 2018;67:649-56.</a:t>
            </a:r>
          </a:p>
        </p:txBody>
      </p:sp>
    </p:spTree>
    <p:extLst>
      <p:ext uri="{BB962C8B-B14F-4D97-AF65-F5344CB8AC3E}">
        <p14:creationId xmlns:p14="http://schemas.microsoft.com/office/powerpoint/2010/main" val="241632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animEffect transition="in" filter="fade">
                                      <p:cBhvr>
                                        <p:cTn id="13" dur="500"/>
                                        <p:tgtEl>
                                          <p:spTgt spid="9">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9" end="9"/>
                                            </p:txEl>
                                          </p:spTgt>
                                        </p:tgtEl>
                                        <p:attrNameLst>
                                          <p:attrName>style.visibility</p:attrName>
                                        </p:attrNameLst>
                                      </p:cBhvr>
                                      <p:to>
                                        <p:strVal val="visible"/>
                                      </p:to>
                                    </p:set>
                                    <p:animEffect transition="in" filter="fade">
                                      <p:cBhvr>
                                        <p:cTn id="23"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Is </a:t>
            </a:r>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Cost Effective?</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r>
              <a:rPr lang="en-US" sz="2200" b="0" dirty="0">
                <a:latin typeface="Arial" charset="0"/>
                <a:ea typeface="ＭＳ Ｐゴシック" charset="0"/>
              </a:rPr>
              <a:t>Several cost-benefit analyses exist</a:t>
            </a:r>
          </a:p>
          <a:p>
            <a:endParaRPr lang="en-US" sz="2200" b="0" dirty="0">
              <a:latin typeface="Arial" charset="0"/>
              <a:ea typeface="ＭＳ Ｐゴシック" charset="0"/>
            </a:endParaRPr>
          </a:p>
          <a:p>
            <a:r>
              <a:rPr lang="en-US" sz="2200" b="0" dirty="0">
                <a:latin typeface="Arial" charset="0"/>
                <a:ea typeface="ＭＳ Ｐゴシック" charset="0"/>
              </a:rPr>
              <a:t>Chen J et al compared the following:</a:t>
            </a:r>
          </a:p>
          <a:p>
            <a:pPr lvl="1"/>
            <a:r>
              <a:rPr lang="en-US" sz="1800" b="0" dirty="0">
                <a:latin typeface="Arial" charset="0"/>
                <a:ea typeface="ＭＳ Ｐゴシック" charset="0"/>
              </a:rPr>
              <a:t>Vancomycin PO x 10 days</a:t>
            </a:r>
          </a:p>
          <a:p>
            <a:pPr lvl="1"/>
            <a:r>
              <a:rPr lang="en-US" sz="1800" b="0" dirty="0">
                <a:latin typeface="Arial" charset="0"/>
                <a:ea typeface="ＭＳ Ｐゴシック" charset="0"/>
              </a:rPr>
              <a:t>Fidaxomicin PO x 10 days</a:t>
            </a:r>
          </a:p>
          <a:p>
            <a:pPr lvl="1"/>
            <a:r>
              <a:rPr lang="en-US" sz="1800" b="0" dirty="0" err="1">
                <a:latin typeface="Arial" charset="0"/>
                <a:ea typeface="ＭＳ Ｐゴシック" charset="0"/>
              </a:rPr>
              <a:t>Bezlotoxumab</a:t>
            </a:r>
            <a:r>
              <a:rPr lang="en-US" sz="1800" b="0" dirty="0">
                <a:latin typeface="Arial" charset="0"/>
                <a:ea typeface="ＭＳ Ｐゴシック" charset="0"/>
              </a:rPr>
              <a:t> x 1 + vancomycin PO x 10 days</a:t>
            </a:r>
          </a:p>
          <a:p>
            <a:pPr lvl="1"/>
            <a:r>
              <a:rPr lang="en-US" sz="1800" b="0" dirty="0">
                <a:latin typeface="Arial" charset="0"/>
                <a:ea typeface="ＭＳ Ｐゴシック" charset="0"/>
              </a:rPr>
              <a:t>Fidaxomicin PO taper (x 25 days total)</a:t>
            </a:r>
          </a:p>
        </p:txBody>
      </p:sp>
      <p:sp>
        <p:nvSpPr>
          <p:cNvPr id="4" name="Rectangle 3">
            <a:extLst>
              <a:ext uri="{FF2B5EF4-FFF2-40B4-BE49-F238E27FC236}">
                <a16:creationId xmlns:a16="http://schemas.microsoft.com/office/drawing/2014/main" id="{6A173A44-C4C5-41AA-833C-C2A2DE58702E}"/>
              </a:ext>
            </a:extLst>
          </p:cNvPr>
          <p:cNvSpPr/>
          <p:nvPr/>
        </p:nvSpPr>
        <p:spPr>
          <a:xfrm>
            <a:off x="0" y="4801123"/>
            <a:ext cx="2847474" cy="230832"/>
          </a:xfrm>
          <a:prstGeom prst="rect">
            <a:avLst/>
          </a:prstGeom>
        </p:spPr>
        <p:txBody>
          <a:bodyPr wrap="square">
            <a:spAutoFit/>
          </a:bodyPr>
          <a:lstStyle/>
          <a:p>
            <a:pPr algn="r"/>
            <a:r>
              <a:rPr lang="fr-FR" sz="900" dirty="0"/>
              <a:t>Chen J, et al. </a:t>
            </a:r>
            <a:r>
              <a:rPr lang="fr-FR" sz="900" i="1" dirty="0"/>
              <a:t>Clin </a:t>
            </a:r>
            <a:r>
              <a:rPr lang="fr-FR" sz="900" i="1" dirty="0" err="1"/>
              <a:t>Microbiol</a:t>
            </a:r>
            <a:r>
              <a:rPr lang="fr-FR" sz="900" i="1" dirty="0"/>
              <a:t> Infect</a:t>
            </a:r>
            <a:r>
              <a:rPr lang="fr-FR" sz="900" dirty="0"/>
              <a:t> 2021;27(10):1448-1454</a:t>
            </a:r>
          </a:p>
        </p:txBody>
      </p:sp>
    </p:spTree>
    <p:extLst>
      <p:ext uri="{BB962C8B-B14F-4D97-AF65-F5344CB8AC3E}">
        <p14:creationId xmlns:p14="http://schemas.microsoft.com/office/powerpoint/2010/main" val="2098667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i="1" dirty="0" err="1">
                <a:latin typeface="Arial" charset="0"/>
                <a:ea typeface="ＭＳ Ｐゴシック" charset="0"/>
                <a:cs typeface="ＭＳ Ｐゴシック" charset="0"/>
              </a:rPr>
              <a:t>Clostridioides</a:t>
            </a:r>
            <a:r>
              <a:rPr lang="en-US" sz="3200" i="1" dirty="0">
                <a:latin typeface="Arial" charset="0"/>
                <a:ea typeface="ＭＳ Ｐゴシック" charset="0"/>
                <a:cs typeface="ＭＳ Ｐゴシック" charset="0"/>
              </a:rPr>
              <a:t> difficile</a:t>
            </a:r>
            <a:r>
              <a:rPr lang="en-US" sz="3200" dirty="0">
                <a:latin typeface="Arial" charset="0"/>
                <a:ea typeface="ＭＳ Ｐゴシック" charset="0"/>
                <a:cs typeface="ＭＳ Ｐゴシック" charset="0"/>
              </a:rPr>
              <a:t> Infection</a:t>
            </a:r>
            <a:endParaRPr lang="en-US" sz="3200" i="1" dirty="0">
              <a:latin typeface="Arial" charset="0"/>
              <a:ea typeface="ＭＳ Ｐゴシック" charset="0"/>
              <a:cs typeface="ＭＳ Ｐゴシック" charset="0"/>
            </a:endParaRPr>
          </a:p>
        </p:txBody>
      </p:sp>
      <p:sp>
        <p:nvSpPr>
          <p:cNvPr id="19458" name="Content Placeholder 2"/>
          <p:cNvSpPr>
            <a:spLocks noGrp="1"/>
          </p:cNvSpPr>
          <p:nvPr>
            <p:ph idx="1"/>
          </p:nvPr>
        </p:nvSpPr>
        <p:spPr>
          <a:xfrm>
            <a:off x="457200" y="1485900"/>
            <a:ext cx="8229600" cy="3142330"/>
          </a:xfrm>
        </p:spPr>
        <p:txBody>
          <a:bodyPr>
            <a:normAutofit/>
          </a:bodyPr>
          <a:lstStyle/>
          <a:p>
            <a:r>
              <a:rPr lang="en-US" sz="2400" b="0" dirty="0">
                <a:latin typeface="Arial" charset="0"/>
                <a:ea typeface="ＭＳ Ｐゴシック" charset="0"/>
                <a:cs typeface="ＭＳ Ｐゴシック" charset="0"/>
              </a:rPr>
              <a:t>Gram-positive spore-forming anaerobic bacteria</a:t>
            </a:r>
          </a:p>
          <a:p>
            <a:endParaRPr lang="en-US" sz="2400" b="0" dirty="0">
              <a:latin typeface="Arial" charset="0"/>
              <a:ea typeface="ＭＳ Ｐゴシック" charset="0"/>
              <a:cs typeface="ＭＳ Ｐゴシック" charset="0"/>
            </a:endParaRPr>
          </a:p>
          <a:p>
            <a:r>
              <a:rPr lang="en-US" sz="2400" b="0" dirty="0">
                <a:latin typeface="Arial" charset="0"/>
                <a:ea typeface="ＭＳ Ｐゴシック" charset="0"/>
                <a:cs typeface="ＭＳ Ｐゴシック" charset="0"/>
              </a:rPr>
              <a:t>Initial cure rate of ~90%</a:t>
            </a:r>
            <a:endParaRPr lang="en-US" sz="2000" b="0" dirty="0">
              <a:latin typeface="Arial" charset="0"/>
              <a:ea typeface="ＭＳ Ｐゴシック" charset="0"/>
              <a:cs typeface="ＭＳ Ｐゴシック" charset="0"/>
            </a:endParaRPr>
          </a:p>
          <a:p>
            <a:endParaRPr lang="en-US" sz="2400" b="0" dirty="0">
              <a:latin typeface="Arial" charset="0"/>
              <a:ea typeface="ＭＳ Ｐゴシック" charset="0"/>
              <a:cs typeface="ＭＳ Ｐゴシック" charset="0"/>
            </a:endParaRPr>
          </a:p>
          <a:p>
            <a:r>
              <a:rPr lang="en-US" sz="2400" b="0" dirty="0">
                <a:latin typeface="Arial" charset="0"/>
                <a:ea typeface="ＭＳ Ｐゴシック" charset="0"/>
                <a:cs typeface="ＭＳ Ｐゴシック" charset="0"/>
              </a:rPr>
              <a:t>Recurrence occurs in 15-50% of cases</a:t>
            </a:r>
          </a:p>
          <a:p>
            <a:pPr lvl="1"/>
            <a:r>
              <a:rPr lang="en-US" sz="2000" b="0" dirty="0">
                <a:latin typeface="Arial" charset="0"/>
                <a:ea typeface="ＭＳ Ｐゴシック" charset="0"/>
                <a:cs typeface="ＭＳ Ｐゴシック" charset="0"/>
              </a:rPr>
              <a:t>New CDI within 8 weeks of therapy</a:t>
            </a:r>
          </a:p>
          <a:p>
            <a:pPr lvl="1"/>
            <a:r>
              <a:rPr lang="en-US" sz="2000" b="0" dirty="0">
                <a:latin typeface="Arial" charset="0"/>
                <a:ea typeface="ＭＳ Ｐゴシック" charset="0"/>
                <a:cs typeface="ＭＳ Ｐゴシック" charset="0"/>
              </a:rPr>
              <a:t>Each recurrence increases risk of future recurrences</a:t>
            </a:r>
          </a:p>
        </p:txBody>
      </p:sp>
      <p:pic>
        <p:nvPicPr>
          <p:cNvPr id="4" name="Picture 3">
            <a:extLst>
              <a:ext uri="{FF2B5EF4-FFF2-40B4-BE49-F238E27FC236}">
                <a16:creationId xmlns:a16="http://schemas.microsoft.com/office/drawing/2014/main" id="{F4EA2D44-9AF7-4745-B360-136DAEF48CDA}"/>
              </a:ext>
            </a:extLst>
          </p:cNvPr>
          <p:cNvPicPr>
            <a:picLocks noChangeAspect="1"/>
          </p:cNvPicPr>
          <p:nvPr/>
        </p:nvPicPr>
        <p:blipFill rotWithShape="1">
          <a:blip r:embed="rId3">
            <a:extLst>
              <a:ext uri="{28A0092B-C50C-407E-A947-70E740481C1C}">
                <a14:useLocalDpi xmlns:a14="http://schemas.microsoft.com/office/drawing/2010/main" val="0"/>
              </a:ext>
            </a:extLst>
          </a:blip>
          <a:srcRect l="28402" t="-1930" r="9476" b="45792"/>
          <a:stretch/>
        </p:blipFill>
        <p:spPr>
          <a:xfrm>
            <a:off x="6809649" y="2144154"/>
            <a:ext cx="2264681" cy="1388711"/>
          </a:xfrm>
          <a:prstGeom prst="rect">
            <a:avLst/>
          </a:prstGeom>
        </p:spPr>
      </p:pic>
      <p:sp>
        <p:nvSpPr>
          <p:cNvPr id="5" name="Rectangle 4">
            <a:extLst>
              <a:ext uri="{FF2B5EF4-FFF2-40B4-BE49-F238E27FC236}">
                <a16:creationId xmlns:a16="http://schemas.microsoft.com/office/drawing/2014/main" id="{C32623EB-0C21-4496-9DE1-D5855C85ECC4}"/>
              </a:ext>
            </a:extLst>
          </p:cNvPr>
          <p:cNvSpPr/>
          <p:nvPr/>
        </p:nvSpPr>
        <p:spPr>
          <a:xfrm>
            <a:off x="7302499" y="4734201"/>
            <a:ext cx="2108199" cy="400110"/>
          </a:xfrm>
          <a:prstGeom prst="rect">
            <a:avLst/>
          </a:prstGeom>
        </p:spPr>
        <p:txBody>
          <a:bodyPr wrap="square">
            <a:spAutoFit/>
          </a:bodyPr>
          <a:lstStyle/>
          <a:p>
            <a:pPr lvl="0">
              <a:spcBef>
                <a:spcPct val="0"/>
              </a:spcBef>
            </a:pPr>
            <a:r>
              <a:rPr lang="en-US" altLang="en-US" sz="1000" dirty="0">
                <a:latin typeface="Arial" charset="0"/>
              </a:rPr>
              <a:t>CDC. Phil.cdc.gov. 2004. Accessed January 27, 2019.</a:t>
            </a:r>
          </a:p>
        </p:txBody>
      </p:sp>
    </p:spTree>
    <p:extLst>
      <p:ext uri="{BB962C8B-B14F-4D97-AF65-F5344CB8AC3E}">
        <p14:creationId xmlns:p14="http://schemas.microsoft.com/office/powerpoint/2010/main" val="12281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animEffect transition="in" filter="fade">
                                      <p:cBhvr>
                                        <p:cTn id="7" dur="500"/>
                                        <p:tgtEl>
                                          <p:spTgt spid="1945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8">
                                            <p:txEl>
                                              <p:pRg st="4" end="4"/>
                                            </p:txEl>
                                          </p:spTgt>
                                        </p:tgtEl>
                                        <p:attrNameLst>
                                          <p:attrName>style.visibility</p:attrName>
                                        </p:attrNameLst>
                                      </p:cBhvr>
                                      <p:to>
                                        <p:strVal val="visible"/>
                                      </p:to>
                                    </p:set>
                                    <p:animEffect transition="in" filter="fade">
                                      <p:cBhvr>
                                        <p:cTn id="12" dur="500"/>
                                        <p:tgtEl>
                                          <p:spTgt spid="19458">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8">
                                            <p:txEl>
                                              <p:pRg st="5" end="5"/>
                                            </p:txEl>
                                          </p:spTgt>
                                        </p:tgtEl>
                                        <p:attrNameLst>
                                          <p:attrName>style.visibility</p:attrName>
                                        </p:attrNameLst>
                                      </p:cBhvr>
                                      <p:to>
                                        <p:strVal val="visible"/>
                                      </p:to>
                                    </p:set>
                                    <p:animEffect transition="in" filter="fade">
                                      <p:cBhvr>
                                        <p:cTn id="17" dur="500"/>
                                        <p:tgtEl>
                                          <p:spTgt spid="1945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8">
                                            <p:txEl>
                                              <p:pRg st="6" end="6"/>
                                            </p:txEl>
                                          </p:spTgt>
                                        </p:tgtEl>
                                        <p:attrNameLst>
                                          <p:attrName>style.visibility</p:attrName>
                                        </p:attrNameLst>
                                      </p:cBhvr>
                                      <p:to>
                                        <p:strVal val="visible"/>
                                      </p:to>
                                    </p:set>
                                    <p:animEffect transition="in" filter="fade">
                                      <p:cBhvr>
                                        <p:cTn id="22" dur="500"/>
                                        <p:tgtEl>
                                          <p:spTgt spid="194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Chen et al </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a:t>
            </a:r>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Cost Benefit Analysis)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4326835" cy="3266694"/>
          </a:xfrm>
        </p:spPr>
        <p:txBody>
          <a:bodyPr>
            <a:normAutofit fontScale="92500"/>
          </a:bodyPr>
          <a:lstStyle/>
          <a:p>
            <a:r>
              <a:rPr lang="en-US" sz="2200" b="0" dirty="0">
                <a:latin typeface="Arial" charset="0"/>
                <a:ea typeface="ＭＳ Ｐゴシック" charset="0"/>
              </a:rPr>
              <a:t>Entirely model-based</a:t>
            </a:r>
          </a:p>
          <a:p>
            <a:pPr lvl="1"/>
            <a:r>
              <a:rPr lang="en-US" sz="1800" b="0" dirty="0">
                <a:latin typeface="Arial" charset="0"/>
                <a:ea typeface="ＭＳ Ｐゴシック" charset="0"/>
              </a:rPr>
              <a:t>No new clinical data was collected</a:t>
            </a:r>
          </a:p>
          <a:p>
            <a:endParaRPr lang="en-US" sz="2200" b="0" dirty="0">
              <a:latin typeface="Arial" charset="0"/>
              <a:ea typeface="ＭＳ Ｐゴシック" charset="0"/>
            </a:endParaRPr>
          </a:p>
          <a:p>
            <a:r>
              <a:rPr lang="en-US" sz="2200" b="0" dirty="0">
                <a:latin typeface="Arial" charset="0"/>
                <a:ea typeface="ＭＳ Ｐゴシック" charset="0"/>
              </a:rPr>
              <a:t>Based on Prabhu et </a:t>
            </a:r>
            <a:r>
              <a:rPr lang="en-US" sz="2200" b="0" dirty="0" err="1">
                <a:latin typeface="Arial" charset="0"/>
                <a:ea typeface="ＭＳ Ｐゴシック" charset="0"/>
              </a:rPr>
              <a:t>al’s</a:t>
            </a:r>
            <a:r>
              <a:rPr lang="en-US" sz="2200" b="0" dirty="0">
                <a:latin typeface="Arial" charset="0"/>
                <a:ea typeface="ＭＳ Ｐゴシック" charset="0"/>
              </a:rPr>
              <a:t> models</a:t>
            </a:r>
          </a:p>
          <a:p>
            <a:pPr lvl="1"/>
            <a:r>
              <a:rPr lang="en-US" sz="1800" b="0" dirty="0">
                <a:latin typeface="Arial" charset="0"/>
                <a:ea typeface="ＭＳ Ｐゴシック" charset="0"/>
              </a:rPr>
              <a:t>U.S. societal perspective</a:t>
            </a:r>
          </a:p>
          <a:p>
            <a:pPr marL="0" indent="0">
              <a:buNone/>
            </a:pPr>
            <a:endParaRPr lang="en-US" sz="2200" b="0" dirty="0">
              <a:latin typeface="Arial" charset="0"/>
              <a:ea typeface="ＭＳ Ｐゴシック" charset="0"/>
            </a:endParaRPr>
          </a:p>
          <a:p>
            <a:r>
              <a:rPr lang="en-US" sz="2200" b="0" dirty="0">
                <a:latin typeface="Arial" charset="0"/>
                <a:ea typeface="ＭＳ Ｐゴシック" charset="0"/>
              </a:rPr>
              <a:t>Assumed a WTP:</a:t>
            </a:r>
          </a:p>
          <a:p>
            <a:pPr lvl="1"/>
            <a:r>
              <a:rPr lang="en-US" sz="1800" b="0" dirty="0">
                <a:latin typeface="Arial" charset="0"/>
                <a:ea typeface="ＭＳ Ｐゴシック" charset="0"/>
              </a:rPr>
              <a:t>$150,000 per QALY</a:t>
            </a:r>
          </a:p>
        </p:txBody>
      </p:sp>
      <p:sp>
        <p:nvSpPr>
          <p:cNvPr id="4" name="Rectangle 3">
            <a:extLst>
              <a:ext uri="{FF2B5EF4-FFF2-40B4-BE49-F238E27FC236}">
                <a16:creationId xmlns:a16="http://schemas.microsoft.com/office/drawing/2014/main" id="{6A173A44-C4C5-41AA-833C-C2A2DE58702E}"/>
              </a:ext>
            </a:extLst>
          </p:cNvPr>
          <p:cNvSpPr/>
          <p:nvPr/>
        </p:nvSpPr>
        <p:spPr>
          <a:xfrm>
            <a:off x="-1" y="4801123"/>
            <a:ext cx="2994991" cy="369332"/>
          </a:xfrm>
          <a:prstGeom prst="rect">
            <a:avLst/>
          </a:prstGeom>
        </p:spPr>
        <p:txBody>
          <a:bodyPr wrap="square">
            <a:spAutoFit/>
          </a:bodyPr>
          <a:lstStyle/>
          <a:p>
            <a:pPr algn="r"/>
            <a:r>
              <a:rPr lang="fr-FR" sz="900" dirty="0"/>
              <a:t>Chen J, et al. </a:t>
            </a:r>
            <a:r>
              <a:rPr lang="fr-FR" sz="900" i="1" dirty="0"/>
              <a:t>Clin </a:t>
            </a:r>
            <a:r>
              <a:rPr lang="fr-FR" sz="900" i="1" dirty="0" err="1"/>
              <a:t>Microbiol</a:t>
            </a:r>
            <a:r>
              <a:rPr lang="fr-FR" sz="900" i="1" dirty="0"/>
              <a:t> Infect</a:t>
            </a:r>
            <a:r>
              <a:rPr lang="fr-FR" sz="900" dirty="0"/>
              <a:t> 2021;27(10):1448-1454</a:t>
            </a:r>
          </a:p>
          <a:p>
            <a:pPr algn="r"/>
            <a:r>
              <a:rPr lang="fr-FR" sz="900" dirty="0" err="1"/>
              <a:t>Prabhu</a:t>
            </a:r>
            <a:r>
              <a:rPr lang="fr-FR" sz="900" dirty="0"/>
              <a:t> VS, et al. </a:t>
            </a:r>
            <a:r>
              <a:rPr lang="fr-FR" sz="900" i="1" dirty="0"/>
              <a:t>Clin Infect Dis</a:t>
            </a:r>
            <a:r>
              <a:rPr lang="fr-FR" sz="900" dirty="0"/>
              <a:t> 2018;66:355-62.</a:t>
            </a:r>
          </a:p>
        </p:txBody>
      </p:sp>
      <p:graphicFrame>
        <p:nvGraphicFramePr>
          <p:cNvPr id="2" name="Table 2">
            <a:extLst>
              <a:ext uri="{FF2B5EF4-FFF2-40B4-BE49-F238E27FC236}">
                <a16:creationId xmlns:a16="http://schemas.microsoft.com/office/drawing/2014/main" id="{3F6E3C0A-A7B0-4FD1-BE0A-D43D7F3B269C}"/>
              </a:ext>
            </a:extLst>
          </p:cNvPr>
          <p:cNvGraphicFramePr>
            <a:graphicFrameLocks noGrp="1"/>
          </p:cNvGraphicFramePr>
          <p:nvPr>
            <p:extLst>
              <p:ext uri="{D42A27DB-BD31-4B8C-83A1-F6EECF244321}">
                <p14:modId xmlns:p14="http://schemas.microsoft.com/office/powerpoint/2010/main" val="2483052239"/>
              </p:ext>
            </p:extLst>
          </p:nvPr>
        </p:nvGraphicFramePr>
        <p:xfrm>
          <a:off x="5327373" y="1581150"/>
          <a:ext cx="3750369" cy="2145030"/>
        </p:xfrm>
        <a:graphic>
          <a:graphicData uri="http://schemas.openxmlformats.org/drawingml/2006/table">
            <a:tbl>
              <a:tblPr firstRow="1" bandRow="1">
                <a:tableStyleId>{21E4AEA4-8DFA-4A89-87EB-49C32662AFE0}</a:tableStyleId>
              </a:tblPr>
              <a:tblGrid>
                <a:gridCol w="2180445">
                  <a:extLst>
                    <a:ext uri="{9D8B030D-6E8A-4147-A177-3AD203B41FA5}">
                      <a16:colId xmlns:a16="http://schemas.microsoft.com/office/drawing/2014/main" val="4233761668"/>
                    </a:ext>
                  </a:extLst>
                </a:gridCol>
                <a:gridCol w="1569924">
                  <a:extLst>
                    <a:ext uri="{9D8B030D-6E8A-4147-A177-3AD203B41FA5}">
                      <a16:colId xmlns:a16="http://schemas.microsoft.com/office/drawing/2014/main" val="3838933741"/>
                    </a:ext>
                  </a:extLst>
                </a:gridCol>
              </a:tblGrid>
              <a:tr h="357505">
                <a:tc>
                  <a:txBody>
                    <a:bodyPr/>
                    <a:lstStyle/>
                    <a:p>
                      <a:r>
                        <a:rPr lang="en-US" sz="1600" dirty="0"/>
                        <a:t>Variable</a:t>
                      </a:r>
                    </a:p>
                  </a:txBody>
                  <a:tcPr/>
                </a:tc>
                <a:tc>
                  <a:txBody>
                    <a:bodyPr/>
                    <a:lstStyle/>
                    <a:p>
                      <a:pPr algn="ctr"/>
                      <a:r>
                        <a:rPr lang="en-US" sz="1600" dirty="0"/>
                        <a:t>Value</a:t>
                      </a:r>
                    </a:p>
                  </a:txBody>
                  <a:tcPr/>
                </a:tc>
                <a:extLst>
                  <a:ext uri="{0D108BD9-81ED-4DB2-BD59-A6C34878D82A}">
                    <a16:rowId xmlns:a16="http://schemas.microsoft.com/office/drawing/2014/main" val="1228398993"/>
                  </a:ext>
                </a:extLst>
              </a:tr>
              <a:tr h="357505">
                <a:tc>
                  <a:txBody>
                    <a:bodyPr/>
                    <a:lstStyle/>
                    <a:p>
                      <a:r>
                        <a:rPr lang="en-US" sz="1600" dirty="0"/>
                        <a:t>Average age</a:t>
                      </a:r>
                    </a:p>
                  </a:txBody>
                  <a:tcPr/>
                </a:tc>
                <a:tc>
                  <a:txBody>
                    <a:bodyPr/>
                    <a:lstStyle/>
                    <a:p>
                      <a:pPr algn="ctr"/>
                      <a:r>
                        <a:rPr lang="en-US" sz="1600" dirty="0"/>
                        <a:t>62.4 years</a:t>
                      </a:r>
                    </a:p>
                  </a:txBody>
                  <a:tcPr/>
                </a:tc>
                <a:extLst>
                  <a:ext uri="{0D108BD9-81ED-4DB2-BD59-A6C34878D82A}">
                    <a16:rowId xmlns:a16="http://schemas.microsoft.com/office/drawing/2014/main" val="535065074"/>
                  </a:ext>
                </a:extLst>
              </a:tr>
              <a:tr h="357505">
                <a:tc>
                  <a:txBody>
                    <a:bodyPr/>
                    <a:lstStyle/>
                    <a:p>
                      <a:r>
                        <a:rPr lang="en-US" sz="1600" dirty="0"/>
                        <a:t>Percent age </a:t>
                      </a:r>
                      <a:r>
                        <a:rPr lang="en-US" sz="1600" u="sng" dirty="0"/>
                        <a:t>&gt;</a:t>
                      </a:r>
                      <a:r>
                        <a:rPr lang="en-US" sz="1600" u="none" dirty="0"/>
                        <a:t>65 years</a:t>
                      </a:r>
                      <a:endParaRPr lang="en-US" sz="1600" dirty="0"/>
                    </a:p>
                  </a:txBody>
                  <a:tcPr/>
                </a:tc>
                <a:tc>
                  <a:txBody>
                    <a:bodyPr/>
                    <a:lstStyle/>
                    <a:p>
                      <a:pPr algn="ctr"/>
                      <a:r>
                        <a:rPr lang="en-US" sz="1600" dirty="0"/>
                        <a:t>49.5%</a:t>
                      </a:r>
                    </a:p>
                  </a:txBody>
                  <a:tcPr/>
                </a:tc>
                <a:extLst>
                  <a:ext uri="{0D108BD9-81ED-4DB2-BD59-A6C34878D82A}">
                    <a16:rowId xmlns:a16="http://schemas.microsoft.com/office/drawing/2014/main" val="2261403700"/>
                  </a:ext>
                </a:extLst>
              </a:tr>
              <a:tr h="357505">
                <a:tc>
                  <a:txBody>
                    <a:bodyPr/>
                    <a:lstStyle/>
                    <a:p>
                      <a:r>
                        <a:rPr lang="en-US" sz="1600" dirty="0"/>
                        <a:t>Percent Female</a:t>
                      </a:r>
                    </a:p>
                  </a:txBody>
                  <a:tcPr/>
                </a:tc>
                <a:tc>
                  <a:txBody>
                    <a:bodyPr/>
                    <a:lstStyle/>
                    <a:p>
                      <a:pPr algn="ctr"/>
                      <a:r>
                        <a:rPr lang="en-US" sz="1600" dirty="0"/>
                        <a:t>58.2%</a:t>
                      </a:r>
                    </a:p>
                  </a:txBody>
                  <a:tcPr/>
                </a:tc>
                <a:extLst>
                  <a:ext uri="{0D108BD9-81ED-4DB2-BD59-A6C34878D82A}">
                    <a16:rowId xmlns:a16="http://schemas.microsoft.com/office/drawing/2014/main" val="2581780908"/>
                  </a:ext>
                </a:extLst>
              </a:tr>
              <a:tr h="357505">
                <a:tc>
                  <a:txBody>
                    <a:bodyPr/>
                    <a:lstStyle/>
                    <a:p>
                      <a:r>
                        <a:rPr lang="en-US" sz="1600" dirty="0"/>
                        <a:t>Percent Inpatient</a:t>
                      </a:r>
                    </a:p>
                  </a:txBody>
                  <a:tcPr/>
                </a:tc>
                <a:tc>
                  <a:txBody>
                    <a:bodyPr/>
                    <a:lstStyle/>
                    <a:p>
                      <a:pPr algn="ctr"/>
                      <a:r>
                        <a:rPr lang="en-US" sz="1600" dirty="0"/>
                        <a:t>63.4%</a:t>
                      </a:r>
                    </a:p>
                  </a:txBody>
                  <a:tcPr/>
                </a:tc>
                <a:extLst>
                  <a:ext uri="{0D108BD9-81ED-4DB2-BD59-A6C34878D82A}">
                    <a16:rowId xmlns:a16="http://schemas.microsoft.com/office/drawing/2014/main" val="68746116"/>
                  </a:ext>
                </a:extLst>
              </a:tr>
              <a:tr h="357505">
                <a:tc>
                  <a:txBody>
                    <a:bodyPr/>
                    <a:lstStyle/>
                    <a:p>
                      <a:r>
                        <a:rPr lang="en-US" sz="1600" dirty="0"/>
                        <a:t>Percent Severe CDI</a:t>
                      </a:r>
                    </a:p>
                  </a:txBody>
                  <a:tcPr/>
                </a:tc>
                <a:tc>
                  <a:txBody>
                    <a:bodyPr/>
                    <a:lstStyle/>
                    <a:p>
                      <a:pPr algn="ctr"/>
                      <a:r>
                        <a:rPr lang="en-US" sz="1600" dirty="0"/>
                        <a:t>32.5%</a:t>
                      </a:r>
                    </a:p>
                  </a:txBody>
                  <a:tcPr/>
                </a:tc>
                <a:extLst>
                  <a:ext uri="{0D108BD9-81ED-4DB2-BD59-A6C34878D82A}">
                    <a16:rowId xmlns:a16="http://schemas.microsoft.com/office/drawing/2014/main" val="4107730839"/>
                  </a:ext>
                </a:extLst>
              </a:tr>
            </a:tbl>
          </a:graphicData>
        </a:graphic>
      </p:graphicFrame>
    </p:spTree>
    <p:extLst>
      <p:ext uri="{BB962C8B-B14F-4D97-AF65-F5344CB8AC3E}">
        <p14:creationId xmlns:p14="http://schemas.microsoft.com/office/powerpoint/2010/main" val="134115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Chen et al </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a:t>
            </a:r>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Cost Benefit Analysis)</a:t>
            </a:r>
          </a:p>
        </p:txBody>
      </p:sp>
      <p:sp>
        <p:nvSpPr>
          <p:cNvPr id="4" name="Rectangle 3">
            <a:extLst>
              <a:ext uri="{FF2B5EF4-FFF2-40B4-BE49-F238E27FC236}">
                <a16:creationId xmlns:a16="http://schemas.microsoft.com/office/drawing/2014/main" id="{6A173A44-C4C5-41AA-833C-C2A2DE58702E}"/>
              </a:ext>
            </a:extLst>
          </p:cNvPr>
          <p:cNvSpPr/>
          <p:nvPr/>
        </p:nvSpPr>
        <p:spPr>
          <a:xfrm>
            <a:off x="-1" y="4801123"/>
            <a:ext cx="2994991" cy="230832"/>
          </a:xfrm>
          <a:prstGeom prst="rect">
            <a:avLst/>
          </a:prstGeom>
        </p:spPr>
        <p:txBody>
          <a:bodyPr wrap="square">
            <a:spAutoFit/>
          </a:bodyPr>
          <a:lstStyle/>
          <a:p>
            <a:pPr algn="r"/>
            <a:r>
              <a:rPr lang="fr-FR" sz="900" dirty="0"/>
              <a:t>Chen J, et al. </a:t>
            </a:r>
            <a:r>
              <a:rPr lang="fr-FR" sz="900" i="1" dirty="0"/>
              <a:t>Clin </a:t>
            </a:r>
            <a:r>
              <a:rPr lang="fr-FR" sz="900" i="1" dirty="0" err="1"/>
              <a:t>Microbiol</a:t>
            </a:r>
            <a:r>
              <a:rPr lang="fr-FR" sz="900" i="1" dirty="0"/>
              <a:t> Infect</a:t>
            </a:r>
            <a:r>
              <a:rPr lang="fr-FR" sz="900" dirty="0"/>
              <a:t> 2021;27(10):1448-1454</a:t>
            </a:r>
          </a:p>
        </p:txBody>
      </p:sp>
      <p:graphicFrame>
        <p:nvGraphicFramePr>
          <p:cNvPr id="2" name="Table 2">
            <a:extLst>
              <a:ext uri="{FF2B5EF4-FFF2-40B4-BE49-F238E27FC236}">
                <a16:creationId xmlns:a16="http://schemas.microsoft.com/office/drawing/2014/main" id="{11596ED3-9B9D-4983-8106-CB66F3ADD496}"/>
              </a:ext>
            </a:extLst>
          </p:cNvPr>
          <p:cNvGraphicFramePr>
            <a:graphicFrameLocks noGrp="1"/>
          </p:cNvGraphicFramePr>
          <p:nvPr>
            <p:extLst>
              <p:ext uri="{D42A27DB-BD31-4B8C-83A1-F6EECF244321}">
                <p14:modId xmlns:p14="http://schemas.microsoft.com/office/powerpoint/2010/main" val="1682308752"/>
              </p:ext>
            </p:extLst>
          </p:nvPr>
        </p:nvGraphicFramePr>
        <p:xfrm>
          <a:off x="457200" y="1237752"/>
          <a:ext cx="8229600" cy="2626140"/>
        </p:xfrm>
        <a:graphic>
          <a:graphicData uri="http://schemas.openxmlformats.org/drawingml/2006/table">
            <a:tbl>
              <a:tblPr firstRow="1" bandRow="1">
                <a:tableStyleId>{21E4AEA4-8DFA-4A89-87EB-49C32662AFE0}</a:tableStyleId>
              </a:tblPr>
              <a:tblGrid>
                <a:gridCol w="1702904">
                  <a:extLst>
                    <a:ext uri="{9D8B030D-6E8A-4147-A177-3AD203B41FA5}">
                      <a16:colId xmlns:a16="http://schemas.microsoft.com/office/drawing/2014/main" val="1716293965"/>
                    </a:ext>
                  </a:extLst>
                </a:gridCol>
                <a:gridCol w="1924216">
                  <a:extLst>
                    <a:ext uri="{9D8B030D-6E8A-4147-A177-3AD203B41FA5}">
                      <a16:colId xmlns:a16="http://schemas.microsoft.com/office/drawing/2014/main" val="285202477"/>
                    </a:ext>
                  </a:extLst>
                </a:gridCol>
                <a:gridCol w="2159726">
                  <a:extLst>
                    <a:ext uri="{9D8B030D-6E8A-4147-A177-3AD203B41FA5}">
                      <a16:colId xmlns:a16="http://schemas.microsoft.com/office/drawing/2014/main" val="599404677"/>
                    </a:ext>
                  </a:extLst>
                </a:gridCol>
                <a:gridCol w="2442754">
                  <a:extLst>
                    <a:ext uri="{9D8B030D-6E8A-4147-A177-3AD203B41FA5}">
                      <a16:colId xmlns:a16="http://schemas.microsoft.com/office/drawing/2014/main" val="3044418603"/>
                    </a:ext>
                  </a:extLst>
                </a:gridCol>
              </a:tblGrid>
              <a:tr h="535830">
                <a:tc>
                  <a:txBody>
                    <a:bodyPr/>
                    <a:lstStyle/>
                    <a:p>
                      <a:r>
                        <a:rPr lang="en-US" dirty="0"/>
                        <a:t>Medication</a:t>
                      </a:r>
                    </a:p>
                  </a:txBody>
                  <a:tcPr/>
                </a:tc>
                <a:tc>
                  <a:txBody>
                    <a:bodyPr/>
                    <a:lstStyle/>
                    <a:p>
                      <a:pPr algn="ctr"/>
                      <a:r>
                        <a:rPr lang="en-US" dirty="0"/>
                        <a:t>Total Cost </a:t>
                      </a:r>
                      <a:br>
                        <a:rPr lang="en-US" dirty="0"/>
                      </a:br>
                      <a:r>
                        <a:rPr lang="en-US" dirty="0"/>
                        <a:t>(to society)</a:t>
                      </a:r>
                    </a:p>
                  </a:txBody>
                  <a:tcPr/>
                </a:tc>
                <a:tc>
                  <a:txBody>
                    <a:bodyPr/>
                    <a:lstStyle/>
                    <a:p>
                      <a:pPr algn="ctr"/>
                      <a:r>
                        <a:rPr lang="en-US" dirty="0"/>
                        <a:t>Cost per QALY</a:t>
                      </a:r>
                      <a:br>
                        <a:rPr lang="en-US" dirty="0"/>
                      </a:br>
                      <a:r>
                        <a:rPr lang="en-US" dirty="0"/>
                        <a:t>(vs </a:t>
                      </a:r>
                      <a:r>
                        <a:rPr lang="en-US" dirty="0" err="1"/>
                        <a:t>vanco</a:t>
                      </a:r>
                      <a:r>
                        <a:rPr lang="en-US" dirty="0"/>
                        <a:t> x 10 days)</a:t>
                      </a:r>
                    </a:p>
                  </a:txBody>
                  <a:tcPr/>
                </a:tc>
                <a:tc>
                  <a:txBody>
                    <a:bodyPr/>
                    <a:lstStyle/>
                    <a:p>
                      <a:pPr algn="ctr"/>
                      <a:r>
                        <a:rPr lang="en-US" dirty="0"/>
                        <a:t>Total Monetary Gain (to society)</a:t>
                      </a:r>
                      <a:br>
                        <a:rPr lang="en-US" dirty="0"/>
                      </a:br>
                      <a:r>
                        <a:rPr lang="en-US" dirty="0"/>
                        <a:t>(vs. </a:t>
                      </a:r>
                      <a:r>
                        <a:rPr lang="en-US" dirty="0" err="1"/>
                        <a:t>vanco</a:t>
                      </a:r>
                      <a:r>
                        <a:rPr lang="en-US" dirty="0"/>
                        <a:t> x 10 days)</a:t>
                      </a:r>
                    </a:p>
                  </a:txBody>
                  <a:tcPr/>
                </a:tc>
                <a:extLst>
                  <a:ext uri="{0D108BD9-81ED-4DB2-BD59-A6C34878D82A}">
                    <a16:rowId xmlns:a16="http://schemas.microsoft.com/office/drawing/2014/main" val="579461746"/>
                  </a:ext>
                </a:extLst>
              </a:tr>
              <a:tr h="535830">
                <a:tc>
                  <a:txBody>
                    <a:bodyPr/>
                    <a:lstStyle/>
                    <a:p>
                      <a:r>
                        <a:rPr lang="en-US" b="1" dirty="0"/>
                        <a:t>Vancomycin</a:t>
                      </a:r>
                    </a:p>
                  </a:txBody>
                  <a:tcPr/>
                </a:tc>
                <a:tc>
                  <a:txBody>
                    <a:bodyPr/>
                    <a:lstStyle/>
                    <a:p>
                      <a:pPr algn="ctr"/>
                      <a:r>
                        <a:rPr lang="en-US" dirty="0"/>
                        <a:t>$39,178</a:t>
                      </a:r>
                    </a:p>
                  </a:txBody>
                  <a:tcPr/>
                </a:tc>
                <a:tc>
                  <a:txBody>
                    <a:bodyPr/>
                    <a:lstStyle/>
                    <a:p>
                      <a:pPr algn="ctr"/>
                      <a:r>
                        <a:rPr lang="en-US" dirty="0"/>
                        <a:t>N/A</a:t>
                      </a:r>
                    </a:p>
                  </a:txBody>
                  <a:tcPr/>
                </a:tc>
                <a:tc>
                  <a:txBody>
                    <a:bodyPr/>
                    <a:lstStyle/>
                    <a:p>
                      <a:pPr algn="ctr"/>
                      <a:r>
                        <a:rPr lang="en-US" dirty="0"/>
                        <a:t>N/A</a:t>
                      </a:r>
                    </a:p>
                  </a:txBody>
                  <a:tcPr/>
                </a:tc>
                <a:extLst>
                  <a:ext uri="{0D108BD9-81ED-4DB2-BD59-A6C34878D82A}">
                    <a16:rowId xmlns:a16="http://schemas.microsoft.com/office/drawing/2014/main" val="3465684667"/>
                  </a:ext>
                </a:extLst>
              </a:tr>
              <a:tr h="535830">
                <a:tc>
                  <a:txBody>
                    <a:bodyPr/>
                    <a:lstStyle/>
                    <a:p>
                      <a:r>
                        <a:rPr lang="en-US" b="1" dirty="0"/>
                        <a:t>Fidaxomicin</a:t>
                      </a:r>
                    </a:p>
                  </a:txBody>
                  <a:tcPr/>
                </a:tc>
                <a:tc>
                  <a:txBody>
                    <a:bodyPr/>
                    <a:lstStyle/>
                    <a:p>
                      <a:pPr algn="ctr"/>
                      <a:r>
                        <a:rPr lang="en-US" dirty="0"/>
                        <a:t>$39,325</a:t>
                      </a:r>
                    </a:p>
                  </a:txBody>
                  <a:tcPr/>
                </a:tc>
                <a:tc>
                  <a:txBody>
                    <a:bodyPr/>
                    <a:lstStyle/>
                    <a:p>
                      <a:pPr algn="ctr"/>
                      <a:r>
                        <a:rPr lang="en-US" dirty="0"/>
                        <a:t>$495</a:t>
                      </a:r>
                    </a:p>
                  </a:txBody>
                  <a:tcPr/>
                </a:tc>
                <a:tc>
                  <a:txBody>
                    <a:bodyPr/>
                    <a:lstStyle/>
                    <a:p>
                      <a:pPr algn="ctr"/>
                      <a:r>
                        <a:rPr lang="en-US" dirty="0"/>
                        <a:t>$44,308</a:t>
                      </a:r>
                    </a:p>
                  </a:txBody>
                  <a:tcPr/>
                </a:tc>
                <a:extLst>
                  <a:ext uri="{0D108BD9-81ED-4DB2-BD59-A6C34878D82A}">
                    <a16:rowId xmlns:a16="http://schemas.microsoft.com/office/drawing/2014/main" val="3195831587"/>
                  </a:ext>
                </a:extLst>
              </a:tr>
              <a:tr h="535830">
                <a:tc>
                  <a:txBody>
                    <a:bodyPr/>
                    <a:lstStyle/>
                    <a:p>
                      <a:r>
                        <a:rPr lang="en-US" b="1" dirty="0" err="1"/>
                        <a:t>Bezlotoxumab</a:t>
                      </a:r>
                      <a:r>
                        <a:rPr lang="en-US" b="1" dirty="0"/>
                        <a:t> + vancomycin</a:t>
                      </a:r>
                    </a:p>
                  </a:txBody>
                  <a:tcPr/>
                </a:tc>
                <a:tc>
                  <a:txBody>
                    <a:bodyPr/>
                    <a:lstStyle/>
                    <a:p>
                      <a:pPr algn="ctr"/>
                      <a:r>
                        <a:rPr lang="en-US" dirty="0"/>
                        <a:t>$41,461</a:t>
                      </a:r>
                    </a:p>
                  </a:txBody>
                  <a:tcPr/>
                </a:tc>
                <a:tc>
                  <a:txBody>
                    <a:bodyPr/>
                    <a:lstStyle/>
                    <a:p>
                      <a:pPr algn="ctr"/>
                      <a:r>
                        <a:rPr lang="en-US" dirty="0"/>
                        <a:t>$17,746</a:t>
                      </a:r>
                    </a:p>
                  </a:txBody>
                  <a:tcPr/>
                </a:tc>
                <a:tc>
                  <a:txBody>
                    <a:bodyPr/>
                    <a:lstStyle/>
                    <a:p>
                      <a:pPr algn="ctr"/>
                      <a:r>
                        <a:rPr lang="en-US" dirty="0"/>
                        <a:t>$17,011</a:t>
                      </a:r>
                    </a:p>
                  </a:txBody>
                  <a:tcPr/>
                </a:tc>
                <a:extLst>
                  <a:ext uri="{0D108BD9-81ED-4DB2-BD59-A6C34878D82A}">
                    <a16:rowId xmlns:a16="http://schemas.microsoft.com/office/drawing/2014/main" val="913948592"/>
                  </a:ext>
                </a:extLst>
              </a:tr>
            </a:tbl>
          </a:graphicData>
        </a:graphic>
      </p:graphicFrame>
      <p:sp>
        <p:nvSpPr>
          <p:cNvPr id="3" name="Rectangle 2">
            <a:extLst>
              <a:ext uri="{FF2B5EF4-FFF2-40B4-BE49-F238E27FC236}">
                <a16:creationId xmlns:a16="http://schemas.microsoft.com/office/drawing/2014/main" id="{026787D9-8B3E-41B3-8E55-0BF1946AA564}"/>
              </a:ext>
            </a:extLst>
          </p:cNvPr>
          <p:cNvSpPr/>
          <p:nvPr/>
        </p:nvSpPr>
        <p:spPr>
          <a:xfrm>
            <a:off x="4075611" y="1237752"/>
            <a:ext cx="4611189" cy="2626140"/>
          </a:xfrm>
          <a:prstGeom prst="rect">
            <a:avLst/>
          </a:prstGeom>
          <a:noFill/>
          <a:ln w="571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96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Chen et al Limitations </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a:t>
            </a:r>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Cost Benefit Analysis)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92500" lnSpcReduction="20000"/>
          </a:bodyPr>
          <a:lstStyle/>
          <a:p>
            <a:r>
              <a:rPr lang="en-US" sz="1800" b="0" dirty="0">
                <a:latin typeface="Arial" charset="0"/>
                <a:ea typeface="ＭＳ Ｐゴシック" charset="0"/>
              </a:rPr>
              <a:t>Combined non-severe and severe cases into a single model</a:t>
            </a:r>
          </a:p>
          <a:p>
            <a:pPr lvl="1"/>
            <a:r>
              <a:rPr lang="en-US" sz="1400" b="0" dirty="0">
                <a:latin typeface="Arial" charset="0"/>
                <a:ea typeface="ＭＳ Ｐゴシック" charset="0"/>
              </a:rPr>
              <a:t>Did adjust for this</a:t>
            </a:r>
          </a:p>
          <a:p>
            <a:pPr lvl="1"/>
            <a:r>
              <a:rPr lang="en-US" sz="1400" b="0" dirty="0">
                <a:latin typeface="Arial" charset="0"/>
                <a:ea typeface="ＭＳ Ｐゴシック" charset="0"/>
              </a:rPr>
              <a:t>Metronidazole was not included</a:t>
            </a:r>
          </a:p>
          <a:p>
            <a:pPr lvl="1"/>
            <a:endParaRPr lang="en-US" sz="1400" b="0" dirty="0">
              <a:latin typeface="Arial" charset="0"/>
              <a:ea typeface="ＭＳ Ｐゴシック" charset="0"/>
            </a:endParaRPr>
          </a:p>
          <a:p>
            <a:r>
              <a:rPr lang="en-US" sz="1800" b="0" dirty="0">
                <a:latin typeface="Arial" charset="0"/>
                <a:ea typeface="ＭＳ Ｐゴシック" charset="0"/>
              </a:rPr>
              <a:t>Combined both initial and recurrent CDI into a single model</a:t>
            </a:r>
          </a:p>
          <a:p>
            <a:pPr lvl="1"/>
            <a:r>
              <a:rPr lang="en-US" sz="1400" b="0" dirty="0">
                <a:latin typeface="Arial" charset="0"/>
                <a:ea typeface="ＭＳ Ｐゴシック" charset="0"/>
              </a:rPr>
              <a:t>Did not adjust for this</a:t>
            </a:r>
          </a:p>
          <a:p>
            <a:pPr lvl="1"/>
            <a:r>
              <a:rPr lang="en-US" sz="1400" b="0" dirty="0">
                <a:latin typeface="Arial" charset="0"/>
                <a:ea typeface="ＭＳ Ｐゴシック" charset="0"/>
              </a:rPr>
              <a:t>Patients with </a:t>
            </a:r>
            <a:r>
              <a:rPr lang="en-US" sz="1400" b="0" dirty="0" err="1">
                <a:latin typeface="Arial" charset="0"/>
                <a:ea typeface="ＭＳ Ｐゴシック" charset="0"/>
              </a:rPr>
              <a:t>rCDI</a:t>
            </a:r>
            <a:r>
              <a:rPr lang="en-US" sz="1400" b="0" dirty="0">
                <a:latin typeface="Arial" charset="0"/>
                <a:ea typeface="ＭＳ Ｐゴシック" charset="0"/>
              </a:rPr>
              <a:t> have a higher risk for further recurrence</a:t>
            </a:r>
          </a:p>
          <a:p>
            <a:pPr lvl="1"/>
            <a:endParaRPr lang="en-US" sz="1400" b="0" dirty="0">
              <a:latin typeface="Arial" charset="0"/>
              <a:ea typeface="ＭＳ Ｐゴシック" charset="0"/>
            </a:endParaRPr>
          </a:p>
          <a:p>
            <a:r>
              <a:rPr lang="en-US" sz="1800" b="0" dirty="0">
                <a:latin typeface="Arial" charset="0"/>
                <a:ea typeface="ＭＳ Ｐゴシック" charset="0"/>
              </a:rPr>
              <a:t>Cure rates were based off previous clinical trials</a:t>
            </a:r>
          </a:p>
          <a:p>
            <a:pPr lvl="1"/>
            <a:endParaRPr lang="en-US" sz="1400" b="0" dirty="0">
              <a:latin typeface="Arial" charset="0"/>
              <a:ea typeface="ＭＳ Ｐゴシック" charset="0"/>
            </a:endParaRPr>
          </a:p>
          <a:p>
            <a:r>
              <a:rPr lang="en-US" sz="1800" b="0" dirty="0">
                <a:latin typeface="Arial" charset="0"/>
                <a:ea typeface="ＭＳ Ｐゴシック" charset="0"/>
              </a:rPr>
              <a:t>Quality of life for a QALY is not clearly defined</a:t>
            </a:r>
          </a:p>
          <a:p>
            <a:pPr lvl="1"/>
            <a:r>
              <a:rPr lang="en-US" sz="1400" b="0" dirty="0">
                <a:latin typeface="Arial" charset="0"/>
                <a:ea typeface="ＭＳ Ｐゴシック" charset="0"/>
              </a:rPr>
              <a:t>Softer science</a:t>
            </a:r>
          </a:p>
          <a:p>
            <a:pPr lvl="1"/>
            <a:endParaRPr lang="en-US" sz="1400" b="0" dirty="0">
              <a:latin typeface="Arial" charset="0"/>
              <a:ea typeface="ＭＳ Ｐゴシック" charset="0"/>
            </a:endParaRPr>
          </a:p>
          <a:p>
            <a:r>
              <a:rPr lang="en-US" sz="1800" b="0" dirty="0">
                <a:latin typeface="Arial" charset="0"/>
                <a:ea typeface="ＭＳ Ｐゴシック" charset="0"/>
              </a:rPr>
              <a:t>Assumes the patient/health system can afford the upfront cost of medications</a:t>
            </a:r>
          </a:p>
        </p:txBody>
      </p:sp>
      <p:sp>
        <p:nvSpPr>
          <p:cNvPr id="4" name="Rectangle 3">
            <a:extLst>
              <a:ext uri="{FF2B5EF4-FFF2-40B4-BE49-F238E27FC236}">
                <a16:creationId xmlns:a16="http://schemas.microsoft.com/office/drawing/2014/main" id="{6A173A44-C4C5-41AA-833C-C2A2DE58702E}"/>
              </a:ext>
            </a:extLst>
          </p:cNvPr>
          <p:cNvSpPr/>
          <p:nvPr/>
        </p:nvSpPr>
        <p:spPr>
          <a:xfrm>
            <a:off x="0" y="4801123"/>
            <a:ext cx="2847474" cy="230832"/>
          </a:xfrm>
          <a:prstGeom prst="rect">
            <a:avLst/>
          </a:prstGeom>
        </p:spPr>
        <p:txBody>
          <a:bodyPr wrap="square">
            <a:spAutoFit/>
          </a:bodyPr>
          <a:lstStyle/>
          <a:p>
            <a:pPr algn="r"/>
            <a:r>
              <a:rPr lang="fr-FR" sz="900" dirty="0"/>
              <a:t>Chen J, et al. </a:t>
            </a:r>
            <a:r>
              <a:rPr lang="fr-FR" sz="900" i="1" dirty="0"/>
              <a:t>Clin </a:t>
            </a:r>
            <a:r>
              <a:rPr lang="fr-FR" sz="900" i="1" dirty="0" err="1"/>
              <a:t>Microbiol</a:t>
            </a:r>
            <a:r>
              <a:rPr lang="fr-FR" sz="900" i="1" dirty="0"/>
              <a:t> Infect</a:t>
            </a:r>
            <a:r>
              <a:rPr lang="fr-FR" sz="900" dirty="0"/>
              <a:t> 2021;27(10):1448-1454</a:t>
            </a:r>
          </a:p>
        </p:txBody>
      </p:sp>
    </p:spTree>
    <p:extLst>
      <p:ext uri="{BB962C8B-B14F-4D97-AF65-F5344CB8AC3E}">
        <p14:creationId xmlns:p14="http://schemas.microsoft.com/office/powerpoint/2010/main" val="15779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5" end="5"/>
                                            </p:txEl>
                                          </p:spTgt>
                                        </p:tgtEl>
                                        <p:attrNameLst>
                                          <p:attrName>style.visibility</p:attrName>
                                        </p:attrNameLst>
                                      </p:cBhvr>
                                      <p:to>
                                        <p:strVal val="visible"/>
                                      </p:to>
                                    </p:set>
                                    <p:animEffect transition="in" filter="fade">
                                      <p:cBhvr>
                                        <p:cTn id="10" dur="500"/>
                                        <p:tgtEl>
                                          <p:spTgt spid="9">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animEffect transition="in" filter="fade">
                                      <p:cBhvr>
                                        <p:cTn id="13" dur="500"/>
                                        <p:tgtEl>
                                          <p:spTgt spid="9">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8" end="8"/>
                                            </p:txEl>
                                          </p:spTgt>
                                        </p:tgtEl>
                                        <p:attrNameLst>
                                          <p:attrName>style.visibility</p:attrName>
                                        </p:attrNameLst>
                                      </p:cBhvr>
                                      <p:to>
                                        <p:strVal val="visible"/>
                                      </p:to>
                                    </p:set>
                                    <p:animEffect transition="in" filter="fade">
                                      <p:cBhvr>
                                        <p:cTn id="18" dur="500"/>
                                        <p:tgtEl>
                                          <p:spTgt spid="9">
                                            <p:txEl>
                                              <p:pRg st="8" end="8"/>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animEffect transition="in" filter="fade">
                                      <p:cBhvr>
                                        <p:cTn id="23" dur="500"/>
                                        <p:tgtEl>
                                          <p:spTgt spid="9">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9">
                                            <p:txEl>
                                              <p:pRg st="11" end="11"/>
                                            </p:txEl>
                                          </p:spTgt>
                                        </p:tgtEl>
                                        <p:attrNameLst>
                                          <p:attrName>style.visibility</p:attrName>
                                        </p:attrNameLst>
                                      </p:cBhvr>
                                      <p:to>
                                        <p:strVal val="visible"/>
                                      </p:to>
                                    </p:set>
                                    <p:animEffect transition="in" filter="fade">
                                      <p:cBhvr>
                                        <p:cTn id="26" dur="500"/>
                                        <p:tgtEl>
                                          <p:spTgt spid="9">
                                            <p:txEl>
                                              <p:pRg st="11" end="1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xEl>
                                              <p:pRg st="13" end="13"/>
                                            </p:txEl>
                                          </p:spTgt>
                                        </p:tgtEl>
                                        <p:attrNameLst>
                                          <p:attrName>style.visibility</p:attrName>
                                        </p:attrNameLst>
                                      </p:cBhvr>
                                      <p:to>
                                        <p:strVal val="visible"/>
                                      </p:to>
                                    </p:set>
                                    <p:animEffect transition="in" filter="fade">
                                      <p:cBhvr>
                                        <p:cTn id="31"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Chen et al Summary</a:t>
            </a:r>
            <a:br>
              <a:rPr lang="en-US" sz="3200" dirty="0">
                <a:latin typeface="Arial" charset="0"/>
                <a:ea typeface="ＭＳ Ｐゴシック" charset="0"/>
                <a:cs typeface="ＭＳ Ｐゴシック" charset="0"/>
              </a:rPr>
            </a:br>
            <a:r>
              <a:rPr lang="en-US" sz="3200" dirty="0">
                <a:latin typeface="Arial" charset="0"/>
                <a:ea typeface="ＭＳ Ｐゴシック" charset="0"/>
                <a:cs typeface="ＭＳ Ｐゴシック" charset="0"/>
              </a:rPr>
              <a:t>(</a:t>
            </a:r>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Cost Benefit Analysis)</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pPr marL="0" indent="0">
              <a:buNone/>
            </a:pPr>
            <a:r>
              <a:rPr lang="en-US" sz="2200" b="0" dirty="0">
                <a:latin typeface="Arial" charset="0"/>
                <a:ea typeface="ＭＳ Ｐゴシック" charset="0"/>
              </a:rPr>
              <a:t>From a societal perspective:</a:t>
            </a:r>
          </a:p>
          <a:p>
            <a:r>
              <a:rPr lang="en-US" sz="1700" b="0" dirty="0">
                <a:latin typeface="Arial" charset="0"/>
                <a:ea typeface="ＭＳ Ｐゴシック" charset="0"/>
              </a:rPr>
              <a:t>Fidaxomicin is cost effective compared to vancomycin</a:t>
            </a:r>
          </a:p>
          <a:p>
            <a:pPr lvl="1"/>
            <a:r>
              <a:rPr lang="en-US" sz="1400" b="0" dirty="0"/>
              <a:t>$495 cost per QALY</a:t>
            </a:r>
            <a:endParaRPr lang="en-US" sz="1300" b="0" dirty="0">
              <a:latin typeface="Arial" charset="0"/>
              <a:ea typeface="ＭＳ Ｐゴシック" charset="0"/>
            </a:endParaRPr>
          </a:p>
          <a:p>
            <a:endParaRPr lang="en-US" sz="1700" b="0" dirty="0">
              <a:latin typeface="Arial" charset="0"/>
              <a:ea typeface="ＭＳ Ｐゴシック" charset="0"/>
            </a:endParaRPr>
          </a:p>
          <a:p>
            <a:r>
              <a:rPr lang="en-US" sz="1700" b="0" dirty="0" err="1">
                <a:latin typeface="Arial" charset="0"/>
                <a:ea typeface="ＭＳ Ｐゴシック" charset="0"/>
              </a:rPr>
              <a:t>Bezlotoxumab</a:t>
            </a:r>
            <a:r>
              <a:rPr lang="en-US" sz="1700" b="0" dirty="0">
                <a:latin typeface="Arial" charset="0"/>
                <a:ea typeface="ＭＳ Ｐゴシック" charset="0"/>
              </a:rPr>
              <a:t>-vancomycin is cost effective compared to vancomycin</a:t>
            </a:r>
          </a:p>
          <a:p>
            <a:pPr lvl="1"/>
            <a:r>
              <a:rPr lang="en-US" sz="1400" b="0" dirty="0"/>
              <a:t>$17,746 cost per QALY</a:t>
            </a:r>
          </a:p>
        </p:txBody>
      </p:sp>
      <p:sp>
        <p:nvSpPr>
          <p:cNvPr id="4" name="Rectangle 3">
            <a:extLst>
              <a:ext uri="{FF2B5EF4-FFF2-40B4-BE49-F238E27FC236}">
                <a16:creationId xmlns:a16="http://schemas.microsoft.com/office/drawing/2014/main" id="{6A173A44-C4C5-41AA-833C-C2A2DE58702E}"/>
              </a:ext>
            </a:extLst>
          </p:cNvPr>
          <p:cNvSpPr/>
          <p:nvPr/>
        </p:nvSpPr>
        <p:spPr>
          <a:xfrm>
            <a:off x="0" y="4801123"/>
            <a:ext cx="2847474" cy="230832"/>
          </a:xfrm>
          <a:prstGeom prst="rect">
            <a:avLst/>
          </a:prstGeom>
        </p:spPr>
        <p:txBody>
          <a:bodyPr wrap="square">
            <a:spAutoFit/>
          </a:bodyPr>
          <a:lstStyle/>
          <a:p>
            <a:pPr algn="r"/>
            <a:r>
              <a:rPr lang="fr-FR" sz="900" dirty="0"/>
              <a:t>Chen J, et al. </a:t>
            </a:r>
            <a:r>
              <a:rPr lang="fr-FR" sz="900" i="1" dirty="0"/>
              <a:t>Clin </a:t>
            </a:r>
            <a:r>
              <a:rPr lang="fr-FR" sz="900" i="1" dirty="0" err="1"/>
              <a:t>Microbiol</a:t>
            </a:r>
            <a:r>
              <a:rPr lang="fr-FR" sz="900" i="1" dirty="0"/>
              <a:t> Infect</a:t>
            </a:r>
            <a:r>
              <a:rPr lang="fr-FR" sz="900" dirty="0"/>
              <a:t> 2021;27(10):1448-1454</a:t>
            </a:r>
          </a:p>
        </p:txBody>
      </p:sp>
    </p:spTree>
    <p:extLst>
      <p:ext uri="{BB962C8B-B14F-4D97-AF65-F5344CB8AC3E}">
        <p14:creationId xmlns:p14="http://schemas.microsoft.com/office/powerpoint/2010/main" val="26578083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2021 Guideline Summary</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85000" lnSpcReduction="20000"/>
          </a:bodyPr>
          <a:lstStyle/>
          <a:p>
            <a:r>
              <a:rPr lang="en-US" sz="2200" b="0" dirty="0" err="1">
                <a:latin typeface="Arial" charset="0"/>
                <a:ea typeface="ＭＳ Ｐゴシック" charset="0"/>
              </a:rPr>
              <a:t>Bezlotoxumab</a:t>
            </a:r>
            <a:r>
              <a:rPr lang="en-US" sz="2200" b="0" dirty="0">
                <a:latin typeface="Arial" charset="0"/>
                <a:ea typeface="ＭＳ Ｐゴシック" charset="0"/>
              </a:rPr>
              <a:t> is recommended as adjunct therapy:</a:t>
            </a:r>
          </a:p>
          <a:p>
            <a:pPr lvl="1"/>
            <a:r>
              <a:rPr lang="en-US" sz="1800" b="0" dirty="0">
                <a:latin typeface="Arial" charset="0"/>
                <a:ea typeface="ＭＳ Ｐゴシック" charset="0"/>
              </a:rPr>
              <a:t>Patient with </a:t>
            </a:r>
            <a:r>
              <a:rPr lang="en-US" sz="1800" b="0" dirty="0" err="1">
                <a:latin typeface="Arial" charset="0"/>
                <a:ea typeface="ＭＳ Ｐゴシック" charset="0"/>
              </a:rPr>
              <a:t>rCDI</a:t>
            </a:r>
            <a:r>
              <a:rPr lang="en-US" sz="1800" b="0" dirty="0">
                <a:latin typeface="Arial" charset="0"/>
                <a:ea typeface="ＭＳ Ｐゴシック" charset="0"/>
              </a:rPr>
              <a:t> and CDI episode in the past 6 months</a:t>
            </a:r>
            <a:endParaRPr lang="en-US" sz="2200" b="0" dirty="0">
              <a:latin typeface="Arial" charset="0"/>
              <a:ea typeface="ＭＳ Ｐゴシック" charset="0"/>
            </a:endParaRPr>
          </a:p>
          <a:p>
            <a:endParaRPr lang="en-US" sz="2200" b="0" dirty="0">
              <a:latin typeface="Arial" charset="0"/>
              <a:ea typeface="ＭＳ Ｐゴシック" charset="0"/>
            </a:endParaRPr>
          </a:p>
          <a:p>
            <a:r>
              <a:rPr lang="en-US" sz="2200" b="0" dirty="0">
                <a:latin typeface="Arial" charset="0"/>
                <a:ea typeface="ＭＳ Ｐゴシック" charset="0"/>
              </a:rPr>
              <a:t>Incredibly expensive</a:t>
            </a:r>
          </a:p>
          <a:p>
            <a:pPr lvl="1"/>
            <a:r>
              <a:rPr lang="en-US" sz="1800" b="0" dirty="0">
                <a:latin typeface="Arial" charset="0"/>
                <a:ea typeface="ＭＳ Ｐゴシック" charset="0"/>
              </a:rPr>
              <a:t>AWP: $4,500 per dose in a non-obese patient</a:t>
            </a:r>
          </a:p>
          <a:p>
            <a:endParaRPr lang="en-US" sz="2200" b="0" dirty="0">
              <a:latin typeface="Arial" charset="0"/>
              <a:ea typeface="ＭＳ Ｐゴシック" charset="0"/>
            </a:endParaRPr>
          </a:p>
          <a:p>
            <a:r>
              <a:rPr lang="en-US" sz="2200" b="0" dirty="0">
                <a:latin typeface="Arial" charset="0"/>
                <a:ea typeface="ＭＳ Ｐゴシック" charset="0"/>
              </a:rPr>
              <a:t>Consider in patients with </a:t>
            </a:r>
            <a:r>
              <a:rPr lang="en-US" sz="2200" b="0" dirty="0" err="1">
                <a:latin typeface="Arial" charset="0"/>
                <a:ea typeface="ＭＳ Ｐゴシック" charset="0"/>
              </a:rPr>
              <a:t>rCDI</a:t>
            </a:r>
            <a:r>
              <a:rPr lang="en-US" sz="2200" b="0" dirty="0">
                <a:latin typeface="Arial" charset="0"/>
                <a:ea typeface="ＭＳ Ｐゴシック" charset="0"/>
              </a:rPr>
              <a:t> and </a:t>
            </a:r>
            <a:r>
              <a:rPr lang="en-US" sz="2200" b="0" u="sng" dirty="0">
                <a:latin typeface="Arial" charset="0"/>
                <a:ea typeface="ＭＳ Ｐゴシック" charset="0"/>
              </a:rPr>
              <a:t>&gt;</a:t>
            </a:r>
            <a:r>
              <a:rPr lang="en-US" sz="2200" b="0" dirty="0">
                <a:latin typeface="Arial" charset="0"/>
                <a:ea typeface="ＭＳ Ｐゴシック" charset="0"/>
              </a:rPr>
              <a:t>1 risk factors for recurrence</a:t>
            </a:r>
          </a:p>
          <a:p>
            <a:pPr lvl="1"/>
            <a:r>
              <a:rPr lang="en-US" sz="1800" b="0" dirty="0">
                <a:latin typeface="Arial" charset="0"/>
                <a:ea typeface="ＭＳ Ｐゴシック" charset="0"/>
              </a:rPr>
              <a:t>Age </a:t>
            </a:r>
            <a:r>
              <a:rPr lang="en-US" sz="1800" b="0" u="sng" dirty="0">
                <a:latin typeface="Arial" charset="0"/>
                <a:ea typeface="ＭＳ Ｐゴシック" charset="0"/>
              </a:rPr>
              <a:t>&gt;</a:t>
            </a:r>
            <a:r>
              <a:rPr lang="en-US" sz="1800" b="0" dirty="0">
                <a:latin typeface="Arial" charset="0"/>
                <a:ea typeface="ＭＳ Ｐゴシック" charset="0"/>
              </a:rPr>
              <a:t>65 years</a:t>
            </a:r>
          </a:p>
          <a:p>
            <a:pPr lvl="1"/>
            <a:r>
              <a:rPr lang="en-US" sz="1800" b="0" dirty="0">
                <a:latin typeface="Arial" charset="0"/>
                <a:ea typeface="ＭＳ Ｐゴシック" charset="0"/>
              </a:rPr>
              <a:t>Immunocompromised host</a:t>
            </a:r>
          </a:p>
          <a:p>
            <a:pPr lvl="1"/>
            <a:r>
              <a:rPr lang="en-US" sz="1800" b="0" dirty="0">
                <a:latin typeface="Arial" charset="0"/>
                <a:ea typeface="ＭＳ Ｐゴシック" charset="0"/>
              </a:rPr>
              <a:t>Severe CDI on presentation</a:t>
            </a:r>
          </a:p>
          <a:p>
            <a:endParaRPr lang="en-US" sz="2200" b="0" dirty="0">
              <a:latin typeface="Arial" charset="0"/>
              <a:ea typeface="ＭＳ Ｐゴシック" charset="0"/>
            </a:endParaRPr>
          </a:p>
          <a:p>
            <a:r>
              <a:rPr lang="en-US" sz="2200" b="0" dirty="0">
                <a:latin typeface="Arial" charset="0"/>
                <a:ea typeface="ＭＳ Ｐゴシック" charset="0"/>
              </a:rPr>
              <a:t>Little data exists for </a:t>
            </a:r>
            <a:r>
              <a:rPr lang="en-US" sz="2200" b="0" dirty="0" err="1">
                <a:latin typeface="Arial" charset="0"/>
                <a:ea typeface="ＭＳ Ｐゴシック" charset="0"/>
              </a:rPr>
              <a:t>bezlotoxumab</a:t>
            </a:r>
            <a:r>
              <a:rPr lang="en-US" sz="2200" b="0" dirty="0">
                <a:latin typeface="Arial" charset="0"/>
                <a:ea typeface="ＭＳ Ｐゴシック" charset="0"/>
              </a:rPr>
              <a:t> + fidaxomicin</a:t>
            </a:r>
          </a:p>
        </p:txBody>
      </p:sp>
    </p:spTree>
    <p:extLst>
      <p:ext uri="{BB962C8B-B14F-4D97-AF65-F5344CB8AC3E}">
        <p14:creationId xmlns:p14="http://schemas.microsoft.com/office/powerpoint/2010/main" val="106236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animEffect transition="in" filter="fade">
                                      <p:cBhvr>
                                        <p:cTn id="15" dur="500"/>
                                        <p:tgtEl>
                                          <p:spTgt spid="9">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7" end="7"/>
                                            </p:txEl>
                                          </p:spTgt>
                                        </p:tgtEl>
                                        <p:attrNameLst>
                                          <p:attrName>style.visibility</p:attrName>
                                        </p:attrNameLst>
                                      </p:cBhvr>
                                      <p:to>
                                        <p:strVal val="visible"/>
                                      </p:to>
                                    </p:set>
                                    <p:animEffect transition="in" filter="fade">
                                      <p:cBhvr>
                                        <p:cTn id="18" dur="500"/>
                                        <p:tgtEl>
                                          <p:spTgt spid="9">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animEffect transition="in" filter="fade">
                                      <p:cBhvr>
                                        <p:cTn id="21" dur="500"/>
                                        <p:tgtEl>
                                          <p:spTgt spid="9">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9" end="9"/>
                                            </p:txEl>
                                          </p:spTgt>
                                        </p:tgtEl>
                                        <p:attrNameLst>
                                          <p:attrName>style.visibility</p:attrName>
                                        </p:attrNameLst>
                                      </p:cBhvr>
                                      <p:to>
                                        <p:strVal val="visible"/>
                                      </p:to>
                                    </p:set>
                                    <p:animEffect transition="in" filter="fade">
                                      <p:cBhvr>
                                        <p:cTn id="24" dur="500"/>
                                        <p:tgtEl>
                                          <p:spTgt spid="9">
                                            <p:txEl>
                                              <p:pRg st="9" end="9"/>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xEl>
                                              <p:pRg st="11" end="11"/>
                                            </p:txEl>
                                          </p:spTgt>
                                        </p:tgtEl>
                                        <p:attrNameLst>
                                          <p:attrName>style.visibility</p:attrName>
                                        </p:attrNameLst>
                                      </p:cBhvr>
                                      <p:to>
                                        <p:strVal val="visible"/>
                                      </p:to>
                                    </p:set>
                                    <p:animEffect transition="in" filter="fade">
                                      <p:cBhvr>
                                        <p:cTn id="29" dur="500"/>
                                        <p:tgtEl>
                                          <p:spTgt spid="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a:latin typeface="Arial" charset="0"/>
                <a:ea typeface="ＭＳ Ｐゴシック" charset="0"/>
                <a:cs typeface="ＭＳ Ｐゴシック" charset="0"/>
              </a:rPr>
              <a:t>American College of Gastroenterology (ACG)</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620000" cy="3230880"/>
          </a:xfrm>
        </p:spPr>
        <p:txBody>
          <a:bodyPr>
            <a:normAutofit/>
          </a:bodyPr>
          <a:lstStyle/>
          <a:p>
            <a:r>
              <a:rPr lang="en-US" sz="1800" b="0" dirty="0">
                <a:latin typeface="Arial" charset="0"/>
                <a:ea typeface="ＭＳ Ｐゴシック" charset="0"/>
              </a:rPr>
              <a:t>IDSA Guidelines recommend very expensive products</a:t>
            </a:r>
          </a:p>
          <a:p>
            <a:pPr lvl="1"/>
            <a:r>
              <a:rPr lang="en-US" sz="1400" b="0" dirty="0">
                <a:latin typeface="Arial" charset="0"/>
                <a:ea typeface="ＭＳ Ｐゴシック" charset="0"/>
              </a:rPr>
              <a:t>Recommend these products as 1</a:t>
            </a:r>
            <a:r>
              <a:rPr lang="en-US" sz="1400" b="0" baseline="30000" dirty="0">
                <a:latin typeface="Arial" charset="0"/>
                <a:ea typeface="ＭＳ Ｐゴシック" charset="0"/>
              </a:rPr>
              <a:t>st</a:t>
            </a:r>
            <a:r>
              <a:rPr lang="en-US" sz="1400" b="0" dirty="0">
                <a:latin typeface="Arial" charset="0"/>
                <a:ea typeface="ＭＳ Ｐゴシック" charset="0"/>
              </a:rPr>
              <a:t> line agents for all patients</a:t>
            </a:r>
          </a:p>
          <a:p>
            <a:pPr lvl="1"/>
            <a:r>
              <a:rPr lang="en-US" sz="1400" b="0" dirty="0">
                <a:latin typeface="Arial" charset="0"/>
                <a:ea typeface="ＭＳ Ｐゴシック" charset="0"/>
              </a:rPr>
              <a:t>May be beneficial specifically in patients that are high risk for recurrence</a:t>
            </a:r>
            <a:endParaRPr lang="en-US" sz="1200" b="0" dirty="0">
              <a:latin typeface="Arial" charset="0"/>
              <a:ea typeface="ＭＳ Ｐゴシック" charset="0"/>
            </a:endParaRPr>
          </a:p>
          <a:p>
            <a:endParaRPr lang="en-US" sz="1600" b="0" dirty="0">
              <a:latin typeface="Arial" charset="0"/>
              <a:ea typeface="ＭＳ Ｐゴシック" charset="0"/>
            </a:endParaRPr>
          </a:p>
          <a:p>
            <a:r>
              <a:rPr lang="en-US" sz="1800" b="0" dirty="0">
                <a:latin typeface="Arial" charset="0"/>
                <a:ea typeface="ＭＳ Ｐゴシック" charset="0"/>
              </a:rPr>
              <a:t>The ACG published guidelines in 2021</a:t>
            </a:r>
          </a:p>
          <a:p>
            <a:pPr lvl="1"/>
            <a:r>
              <a:rPr lang="en-US" sz="1200" dirty="0">
                <a:latin typeface="Arial" charset="0"/>
                <a:ea typeface="ＭＳ Ｐゴシック" charset="0"/>
              </a:rPr>
              <a:t>Initial non-severe CDI: </a:t>
            </a:r>
            <a:r>
              <a:rPr lang="en-US" sz="1200" b="0" dirty="0">
                <a:latin typeface="Arial" charset="0"/>
                <a:ea typeface="ＭＳ Ｐゴシック" charset="0"/>
              </a:rPr>
              <a:t>Metronidazole for low risk patients*, vancomycin, or fidaxomicin</a:t>
            </a:r>
          </a:p>
          <a:p>
            <a:pPr lvl="1"/>
            <a:r>
              <a:rPr lang="en-US" sz="1200" dirty="0">
                <a:latin typeface="Arial" charset="0"/>
                <a:ea typeface="ＭＳ Ｐゴシック" charset="0"/>
              </a:rPr>
              <a:t>Initial severe CDI: </a:t>
            </a:r>
            <a:r>
              <a:rPr lang="en-US" sz="1200" b="0" dirty="0">
                <a:latin typeface="Arial" charset="0"/>
                <a:ea typeface="ＭＳ Ｐゴシック" charset="0"/>
              </a:rPr>
              <a:t>Vancomycin or fidaxomicin</a:t>
            </a:r>
          </a:p>
          <a:p>
            <a:pPr lvl="1"/>
            <a:r>
              <a:rPr lang="en-US" sz="1200" dirty="0">
                <a:latin typeface="Arial" charset="0"/>
                <a:ea typeface="ＭＳ Ｐゴシック" charset="0"/>
              </a:rPr>
              <a:t>Recurrent CDI: </a:t>
            </a:r>
            <a:r>
              <a:rPr lang="en-US" sz="1200" b="0" dirty="0">
                <a:latin typeface="Arial" charset="0"/>
                <a:ea typeface="ＭＳ Ｐゴシック" charset="0"/>
              </a:rPr>
              <a:t>Vancomycin taper, fidaxomicin, or fidaxomicin taper</a:t>
            </a:r>
          </a:p>
          <a:p>
            <a:pPr lvl="1"/>
            <a:r>
              <a:rPr lang="en-US" sz="1200" dirty="0" err="1">
                <a:latin typeface="Arial" charset="0"/>
                <a:ea typeface="ＭＳ Ｐゴシック" charset="0"/>
              </a:rPr>
              <a:t>Bezlotoxumab</a:t>
            </a:r>
            <a:r>
              <a:rPr lang="en-US" sz="1200" dirty="0">
                <a:latin typeface="Arial" charset="0"/>
                <a:ea typeface="ＭＳ Ｐゴシック" charset="0"/>
              </a:rPr>
              <a:t>: </a:t>
            </a:r>
            <a:r>
              <a:rPr lang="en-US" sz="1200" b="0" dirty="0">
                <a:latin typeface="Arial" charset="0"/>
                <a:ea typeface="ＭＳ Ｐゴシック" charset="0"/>
              </a:rPr>
              <a:t>Only in patients with </a:t>
            </a:r>
            <a:r>
              <a:rPr lang="en-US" sz="1200" b="0" dirty="0" err="1">
                <a:latin typeface="Arial" charset="0"/>
                <a:ea typeface="ＭＳ Ｐゴシック" charset="0"/>
              </a:rPr>
              <a:t>rCDI</a:t>
            </a:r>
            <a:endParaRPr lang="en-US" sz="1200" dirty="0">
              <a:latin typeface="Arial" charset="0"/>
              <a:ea typeface="ＭＳ Ｐゴシック" charset="0"/>
            </a:endParaRPr>
          </a:p>
        </p:txBody>
      </p:sp>
      <p:sp>
        <p:nvSpPr>
          <p:cNvPr id="4" name="Rectangle 3">
            <a:extLst>
              <a:ext uri="{FF2B5EF4-FFF2-40B4-BE49-F238E27FC236}">
                <a16:creationId xmlns:a16="http://schemas.microsoft.com/office/drawing/2014/main" id="{8EF0AABC-944D-45B4-AF75-D17A884A6702}"/>
              </a:ext>
            </a:extLst>
          </p:cNvPr>
          <p:cNvSpPr/>
          <p:nvPr/>
        </p:nvSpPr>
        <p:spPr>
          <a:xfrm>
            <a:off x="0" y="4814410"/>
            <a:ext cx="2847474" cy="230832"/>
          </a:xfrm>
          <a:prstGeom prst="rect">
            <a:avLst/>
          </a:prstGeom>
        </p:spPr>
        <p:txBody>
          <a:bodyPr wrap="square">
            <a:spAutoFit/>
          </a:bodyPr>
          <a:lstStyle/>
          <a:p>
            <a:r>
              <a:rPr lang="fr-FR" sz="900" dirty="0" err="1"/>
              <a:t>Mikamo</a:t>
            </a:r>
            <a:r>
              <a:rPr lang="fr-FR" sz="900" dirty="0"/>
              <a:t> H, et al. </a:t>
            </a:r>
            <a:r>
              <a:rPr lang="fr-FR" sz="900" i="1" dirty="0"/>
              <a:t>J Infect </a:t>
            </a:r>
            <a:r>
              <a:rPr lang="fr-FR" sz="900" i="1" dirty="0" err="1"/>
              <a:t>Chemother</a:t>
            </a:r>
            <a:r>
              <a:rPr lang="fr-FR" sz="900" dirty="0"/>
              <a:t>. 2018;24(9):744-752.</a:t>
            </a:r>
          </a:p>
        </p:txBody>
      </p:sp>
    </p:spTree>
    <p:extLst>
      <p:ext uri="{BB962C8B-B14F-4D97-AF65-F5344CB8AC3E}">
        <p14:creationId xmlns:p14="http://schemas.microsoft.com/office/powerpoint/2010/main" val="38843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5" end="5"/>
                                            </p:txEl>
                                          </p:spTgt>
                                        </p:tgtEl>
                                        <p:attrNameLst>
                                          <p:attrName>style.visibility</p:attrName>
                                        </p:attrNameLst>
                                      </p:cBhvr>
                                      <p:to>
                                        <p:strVal val="visible"/>
                                      </p:to>
                                    </p:set>
                                    <p:animEffect transition="in" filter="fade">
                                      <p:cBhvr>
                                        <p:cTn id="12" dur="500"/>
                                        <p:tgtEl>
                                          <p:spTgt spid="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animEffect transition="in" filter="fade">
                                      <p:cBhvr>
                                        <p:cTn id="17" dur="500"/>
                                        <p:tgtEl>
                                          <p:spTgt spid="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7" end="7"/>
                                            </p:txEl>
                                          </p:spTgt>
                                        </p:tgtEl>
                                        <p:attrNameLst>
                                          <p:attrName>style.visibility</p:attrName>
                                        </p:attrNameLst>
                                      </p:cBhvr>
                                      <p:to>
                                        <p:strVal val="visible"/>
                                      </p:to>
                                    </p:set>
                                    <p:animEffect transition="in" filter="fade">
                                      <p:cBhvr>
                                        <p:cTn id="22" dur="500"/>
                                        <p:tgtEl>
                                          <p:spTgt spid="9">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Effect transition="in" filter="fade">
                                      <p:cBhvr>
                                        <p:cTn id="27"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a:bodyPr>
          <a:lstStyle/>
          <a:p>
            <a:r>
              <a:rPr lang="en-US" sz="3200" dirty="0">
                <a:latin typeface="Arial" charset="0"/>
                <a:ea typeface="ＭＳ Ｐゴシック" charset="0"/>
                <a:cs typeface="ＭＳ Ｐゴシック" charset="0"/>
              </a:rPr>
              <a:t>2021 IDSA CDI Guidelines Summary</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fontScale="62500" lnSpcReduction="20000"/>
          </a:bodyPr>
          <a:lstStyle/>
          <a:p>
            <a:r>
              <a:rPr lang="en-US" sz="2200" b="0" dirty="0">
                <a:latin typeface="Arial" charset="0"/>
                <a:ea typeface="ＭＳ Ｐゴシック" charset="0"/>
              </a:rPr>
              <a:t>Fidaxomicin is 1</a:t>
            </a:r>
            <a:r>
              <a:rPr lang="en-US" sz="2200" b="0" baseline="30000" dirty="0">
                <a:latin typeface="Arial" charset="0"/>
                <a:ea typeface="ＭＳ Ｐゴシック" charset="0"/>
              </a:rPr>
              <a:t>st</a:t>
            </a:r>
            <a:r>
              <a:rPr lang="en-US" sz="2200" b="0" dirty="0">
                <a:latin typeface="Arial" charset="0"/>
                <a:ea typeface="ＭＳ Ｐゴシック" charset="0"/>
              </a:rPr>
              <a:t> line for initial CDI</a:t>
            </a:r>
          </a:p>
          <a:p>
            <a:pPr lvl="1"/>
            <a:r>
              <a:rPr lang="en-US" sz="1800" b="0" dirty="0">
                <a:latin typeface="Arial" charset="0"/>
                <a:ea typeface="ＭＳ Ｐゴシック" charset="0"/>
              </a:rPr>
              <a:t>Data supporting this recommendation is mixed</a:t>
            </a:r>
          </a:p>
          <a:p>
            <a:pPr lvl="1"/>
            <a:r>
              <a:rPr lang="en-US" sz="1800" b="0" dirty="0">
                <a:latin typeface="Arial" charset="0"/>
                <a:ea typeface="ＭＳ Ｐゴシック" charset="0"/>
              </a:rPr>
              <a:t>Consider fidaxomicin in patients at high risk for CDI recurrence with excellent insurance</a:t>
            </a:r>
          </a:p>
          <a:p>
            <a:pPr lvl="1"/>
            <a:r>
              <a:rPr lang="en-US" sz="1800" b="0" dirty="0">
                <a:latin typeface="Arial" charset="0"/>
                <a:ea typeface="ＭＳ Ｐゴシック" charset="0"/>
              </a:rPr>
              <a:t>Consider vancomycin in patients at low risk for CDI recurrence with poor or no insurance</a:t>
            </a:r>
          </a:p>
          <a:p>
            <a:endParaRPr lang="en-US" sz="2200" b="0" dirty="0">
              <a:latin typeface="Arial" charset="0"/>
              <a:ea typeface="ＭＳ Ｐゴシック" charset="0"/>
            </a:endParaRPr>
          </a:p>
          <a:p>
            <a:r>
              <a:rPr lang="en-US" sz="2200" b="0" dirty="0">
                <a:latin typeface="Arial" charset="0"/>
                <a:ea typeface="ＭＳ Ｐゴシック" charset="0"/>
              </a:rPr>
              <a:t>Fidaxomicin is 1</a:t>
            </a:r>
            <a:r>
              <a:rPr lang="en-US" sz="2200" b="0" baseline="30000" dirty="0">
                <a:latin typeface="Arial" charset="0"/>
                <a:ea typeface="ＭＳ Ｐゴシック" charset="0"/>
              </a:rPr>
              <a:t>st</a:t>
            </a:r>
            <a:r>
              <a:rPr lang="en-US" sz="2200" b="0" dirty="0">
                <a:latin typeface="Arial" charset="0"/>
                <a:ea typeface="ＭＳ Ｐゴシック" charset="0"/>
              </a:rPr>
              <a:t> line for recurrent CDI</a:t>
            </a:r>
          </a:p>
          <a:p>
            <a:pPr lvl="1"/>
            <a:r>
              <a:rPr lang="en-US" sz="1800" b="0" dirty="0">
                <a:latin typeface="Arial" charset="0"/>
                <a:ea typeface="ＭＳ Ｐゴシック" charset="0"/>
              </a:rPr>
              <a:t>Data supporting this recommendation is low quality, but the alternatives have less data</a:t>
            </a:r>
          </a:p>
          <a:p>
            <a:pPr lvl="1"/>
            <a:r>
              <a:rPr lang="en-US" sz="1800" b="0" dirty="0">
                <a:latin typeface="Arial" charset="0"/>
                <a:ea typeface="ＭＳ Ｐゴシック" charset="0"/>
              </a:rPr>
              <a:t>Would be great to see a study comparing fidaxomicin to vancomycin taper</a:t>
            </a:r>
          </a:p>
          <a:p>
            <a:endParaRPr lang="en-US" sz="2200" b="0" dirty="0">
              <a:latin typeface="Arial" charset="0"/>
              <a:ea typeface="ＭＳ Ｐゴシック" charset="0"/>
            </a:endParaRPr>
          </a:p>
          <a:p>
            <a:r>
              <a:rPr lang="en-US" sz="2200" b="0" dirty="0" err="1">
                <a:latin typeface="Arial" charset="0"/>
                <a:ea typeface="ＭＳ Ｐゴシック" charset="0"/>
              </a:rPr>
              <a:t>Bezlotoxumab</a:t>
            </a:r>
            <a:r>
              <a:rPr lang="en-US" sz="2200" b="0" dirty="0">
                <a:latin typeface="Arial" charset="0"/>
                <a:ea typeface="ＭＳ Ｐゴシック" charset="0"/>
              </a:rPr>
              <a:t> is recommended in </a:t>
            </a:r>
            <a:r>
              <a:rPr lang="en-US" sz="2200" b="0" dirty="0" err="1">
                <a:latin typeface="Arial" charset="0"/>
                <a:ea typeface="ＭＳ Ｐゴシック" charset="0"/>
              </a:rPr>
              <a:t>rCDI</a:t>
            </a:r>
            <a:endParaRPr lang="en-US" sz="2200" b="0" dirty="0">
              <a:latin typeface="Arial" charset="0"/>
              <a:ea typeface="ＭＳ Ｐゴシック" charset="0"/>
            </a:endParaRPr>
          </a:p>
          <a:p>
            <a:pPr lvl="1"/>
            <a:r>
              <a:rPr lang="en-US" sz="1800" b="0" dirty="0">
                <a:latin typeface="Arial" charset="0"/>
                <a:ea typeface="ＭＳ Ｐゴシック" charset="0"/>
              </a:rPr>
              <a:t>Data including fidaxomicin + </a:t>
            </a:r>
            <a:r>
              <a:rPr lang="en-US" sz="1800" b="0" dirty="0" err="1">
                <a:latin typeface="Arial" charset="0"/>
                <a:ea typeface="ＭＳ Ｐゴシック" charset="0"/>
              </a:rPr>
              <a:t>bezlotoxumab</a:t>
            </a:r>
            <a:r>
              <a:rPr lang="en-US" sz="1800" b="0" dirty="0">
                <a:latin typeface="Arial" charset="0"/>
                <a:ea typeface="ＭＳ Ｐゴシック" charset="0"/>
              </a:rPr>
              <a:t> is limited</a:t>
            </a:r>
          </a:p>
          <a:p>
            <a:pPr lvl="1"/>
            <a:r>
              <a:rPr lang="en-US" sz="1800" b="0" dirty="0">
                <a:latin typeface="Arial" charset="0"/>
                <a:ea typeface="ＭＳ Ｐゴシック" charset="0"/>
              </a:rPr>
              <a:t>Likely most beneficial in patients with </a:t>
            </a:r>
            <a:r>
              <a:rPr lang="en-US" sz="1800" b="0" u="sng" dirty="0">
                <a:latin typeface="Arial" charset="0"/>
                <a:ea typeface="ＭＳ Ｐゴシック" charset="0"/>
              </a:rPr>
              <a:t>&gt;</a:t>
            </a:r>
            <a:r>
              <a:rPr lang="en-US" sz="1800" b="0" dirty="0">
                <a:latin typeface="Arial" charset="0"/>
                <a:ea typeface="ＭＳ Ｐゴシック" charset="0"/>
              </a:rPr>
              <a:t> 1 risk factor for recurrence</a:t>
            </a:r>
          </a:p>
          <a:p>
            <a:endParaRPr lang="en-US" sz="2200" b="0" dirty="0">
              <a:latin typeface="Arial" charset="0"/>
              <a:ea typeface="ＭＳ Ｐゴシック" charset="0"/>
            </a:endParaRPr>
          </a:p>
          <a:p>
            <a:r>
              <a:rPr lang="en-US" sz="2200" b="0" dirty="0">
                <a:latin typeface="Arial" charset="0"/>
                <a:ea typeface="ＭＳ Ｐゴシック" charset="0"/>
              </a:rPr>
              <a:t>Fidaxomicin and </a:t>
            </a:r>
            <a:r>
              <a:rPr lang="en-US" sz="2200" b="0" dirty="0" err="1">
                <a:latin typeface="Arial" charset="0"/>
                <a:ea typeface="ＭＳ Ｐゴシック" charset="0"/>
              </a:rPr>
              <a:t>bezlotoxumab</a:t>
            </a:r>
            <a:r>
              <a:rPr lang="en-US" sz="2200" b="0" dirty="0">
                <a:latin typeface="Arial" charset="0"/>
                <a:ea typeface="ＭＳ Ｐゴシック" charset="0"/>
              </a:rPr>
              <a:t> may be the future of CDI treatment</a:t>
            </a:r>
          </a:p>
          <a:p>
            <a:pPr lvl="1"/>
            <a:r>
              <a:rPr lang="en-US" sz="1800" b="0" dirty="0">
                <a:latin typeface="Arial" charset="0"/>
                <a:ea typeface="ＭＳ Ｐゴシック" charset="0"/>
              </a:rPr>
              <a:t>Need to await stronger data before embracing these products</a:t>
            </a:r>
          </a:p>
          <a:p>
            <a:pPr lvl="1"/>
            <a:r>
              <a:rPr lang="en-US" sz="1800" b="0" dirty="0">
                <a:latin typeface="Arial" charset="0"/>
                <a:ea typeface="ＭＳ Ｐゴシック" charset="0"/>
              </a:rPr>
              <a:t>Both are prohibitively expensive to endorse routine use</a:t>
            </a:r>
          </a:p>
          <a:p>
            <a:pPr lvl="1"/>
            <a:r>
              <a:rPr lang="en-US" sz="1800" b="0" dirty="0">
                <a:latin typeface="Arial" charset="0"/>
                <a:ea typeface="ＭＳ Ｐゴシック" charset="0"/>
              </a:rPr>
              <a:t>Possibly use fidaxomicin before using vancomycin + </a:t>
            </a:r>
            <a:r>
              <a:rPr lang="en-US" sz="1800" b="0" dirty="0" err="1">
                <a:latin typeface="Arial" charset="0"/>
                <a:ea typeface="ＭＳ Ｐゴシック" charset="0"/>
              </a:rPr>
              <a:t>bezlotoxumab</a:t>
            </a:r>
            <a:r>
              <a:rPr lang="en-US" sz="1800" b="0" dirty="0">
                <a:latin typeface="Arial" charset="0"/>
                <a:ea typeface="ＭＳ Ｐゴシック" charset="0"/>
              </a:rPr>
              <a:t> (based on pharmacoeconomic data)</a:t>
            </a:r>
            <a:endParaRPr lang="en-US" sz="1800" dirty="0">
              <a:latin typeface="Arial" charset="0"/>
              <a:ea typeface="ＭＳ Ｐゴシック" charset="0"/>
            </a:endParaRPr>
          </a:p>
        </p:txBody>
      </p:sp>
    </p:spTree>
    <p:extLst>
      <p:ext uri="{BB962C8B-B14F-4D97-AF65-F5344CB8AC3E}">
        <p14:creationId xmlns:p14="http://schemas.microsoft.com/office/powerpoint/2010/main" val="398326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7" end="7"/>
                                            </p:txEl>
                                          </p:spTgt>
                                        </p:tgtEl>
                                        <p:attrNameLst>
                                          <p:attrName>style.visibility</p:attrName>
                                        </p:attrNameLst>
                                      </p:cBhvr>
                                      <p:to>
                                        <p:strVal val="visible"/>
                                      </p:to>
                                    </p:set>
                                    <p:animEffect transition="in" filter="fade">
                                      <p:cBhvr>
                                        <p:cTn id="27" dur="500"/>
                                        <p:tgtEl>
                                          <p:spTgt spid="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10" end="10"/>
                                            </p:txEl>
                                          </p:spTgt>
                                        </p:tgtEl>
                                        <p:attrNameLst>
                                          <p:attrName>style.visibility</p:attrName>
                                        </p:attrNameLst>
                                      </p:cBhvr>
                                      <p:to>
                                        <p:strVal val="visible"/>
                                      </p:to>
                                    </p:set>
                                    <p:animEffect transition="in" filter="fade">
                                      <p:cBhvr>
                                        <p:cTn id="32" dur="500"/>
                                        <p:tgtEl>
                                          <p:spTgt spid="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11" end="11"/>
                                            </p:txEl>
                                          </p:spTgt>
                                        </p:tgtEl>
                                        <p:attrNameLst>
                                          <p:attrName>style.visibility</p:attrName>
                                        </p:attrNameLst>
                                      </p:cBhvr>
                                      <p:to>
                                        <p:strVal val="visible"/>
                                      </p:to>
                                    </p:set>
                                    <p:animEffect transition="in" filter="fade">
                                      <p:cBhvr>
                                        <p:cTn id="37" dur="500"/>
                                        <p:tgtEl>
                                          <p:spTgt spid="9">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13" end="13"/>
                                            </p:txEl>
                                          </p:spTgt>
                                        </p:tgtEl>
                                        <p:attrNameLst>
                                          <p:attrName>style.visibility</p:attrName>
                                        </p:attrNameLst>
                                      </p:cBhvr>
                                      <p:to>
                                        <p:strVal val="visible"/>
                                      </p:to>
                                    </p:set>
                                    <p:animEffect transition="in" filter="fade">
                                      <p:cBhvr>
                                        <p:cTn id="42" dur="500"/>
                                        <p:tgtEl>
                                          <p:spTgt spid="9">
                                            <p:txEl>
                                              <p:pRg st="13" end="1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9">
                                            <p:txEl>
                                              <p:pRg st="14" end="14"/>
                                            </p:txEl>
                                          </p:spTgt>
                                        </p:tgtEl>
                                        <p:attrNameLst>
                                          <p:attrName>style.visibility</p:attrName>
                                        </p:attrNameLst>
                                      </p:cBhvr>
                                      <p:to>
                                        <p:strVal val="visible"/>
                                      </p:to>
                                    </p:set>
                                    <p:animEffect transition="in" filter="fade">
                                      <p:cBhvr>
                                        <p:cTn id="45" dur="500"/>
                                        <p:tgtEl>
                                          <p:spTgt spid="9">
                                            <p:txEl>
                                              <p:pRg st="14" end="1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15" end="15"/>
                                            </p:txEl>
                                          </p:spTgt>
                                        </p:tgtEl>
                                        <p:attrNameLst>
                                          <p:attrName>style.visibility</p:attrName>
                                        </p:attrNameLst>
                                      </p:cBhvr>
                                      <p:to>
                                        <p:strVal val="visible"/>
                                      </p:to>
                                    </p:set>
                                    <p:animEffect transition="in" filter="fade">
                                      <p:cBhvr>
                                        <p:cTn id="50" dur="500"/>
                                        <p:tgtEl>
                                          <p:spTgt spid="9">
                                            <p:txEl>
                                              <p:pRg st="15" end="1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9">
                                            <p:txEl>
                                              <p:pRg st="16" end="16"/>
                                            </p:txEl>
                                          </p:spTgt>
                                        </p:tgtEl>
                                        <p:attrNameLst>
                                          <p:attrName>style.visibility</p:attrName>
                                        </p:attrNameLst>
                                      </p:cBhvr>
                                      <p:to>
                                        <p:strVal val="visible"/>
                                      </p:to>
                                    </p:set>
                                    <p:animEffect transition="in" filter="fade">
                                      <p:cBhvr>
                                        <p:cTn id="55" dur="500"/>
                                        <p:tgtEl>
                                          <p:spTgt spid="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a:t>IDSA 2021 </a:t>
            </a:r>
            <a:r>
              <a:rPr lang="en-US" sz="3600" i="1" dirty="0"/>
              <a:t>C. difficile</a:t>
            </a:r>
            <a:r>
              <a:rPr lang="en-US" sz="3600" dirty="0"/>
              <a:t> Infection Guideline Update</a:t>
            </a:r>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a:p>
            <a:pPr algn="l"/>
            <a:endParaRPr lang="en-US" dirty="0"/>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29348162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888903C-89C1-4D46-B15E-A4F9B2363D62}"/>
              </a:ext>
            </a:extLst>
          </p:cNvPr>
          <p:cNvSpPr txBox="1">
            <a:spLocks/>
          </p:cNvSpPr>
          <p:nvPr/>
        </p:nvSpPr>
        <p:spPr>
          <a:xfrm>
            <a:off x="468029" y="-39188"/>
            <a:ext cx="8207942" cy="119486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000" b="1" i="0" kern="1200">
                <a:solidFill>
                  <a:schemeClr val="tx1"/>
                </a:solidFill>
                <a:latin typeface="Arial"/>
                <a:ea typeface="+mj-ea"/>
                <a:cs typeface="Arial"/>
              </a:defRPr>
            </a:lvl1pPr>
          </a:lstStyle>
          <a:p>
            <a:r>
              <a:rPr lang="en-US" sz="5000" b="0" dirty="0">
                <a:latin typeface="Algerian" panose="04020705040A02060702" pitchFamily="82" charset="0"/>
              </a:rPr>
              <a:t>Why Fidaxomicin?</a:t>
            </a:r>
          </a:p>
        </p:txBody>
      </p:sp>
      <p:sp>
        <p:nvSpPr>
          <p:cNvPr id="2" name="Rectangle 1">
            <a:extLst>
              <a:ext uri="{FF2B5EF4-FFF2-40B4-BE49-F238E27FC236}">
                <a16:creationId xmlns:a16="http://schemas.microsoft.com/office/drawing/2014/main" id="{0E0A5BFB-37D9-423D-AEC7-294C7F741CEA}"/>
              </a:ext>
            </a:extLst>
          </p:cNvPr>
          <p:cNvSpPr/>
          <p:nvPr/>
        </p:nvSpPr>
        <p:spPr>
          <a:xfrm>
            <a:off x="661737" y="1275467"/>
            <a:ext cx="7820526" cy="73793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Stuart Johnson, Valery Lavergne, Andrew Skinner, Anne Gonzales-Lune</a:t>
            </a:r>
          </a:p>
        </p:txBody>
      </p:sp>
      <p:sp>
        <p:nvSpPr>
          <p:cNvPr id="11" name="Rectangle 10">
            <a:extLst>
              <a:ext uri="{FF2B5EF4-FFF2-40B4-BE49-F238E27FC236}">
                <a16:creationId xmlns:a16="http://schemas.microsoft.com/office/drawing/2014/main" id="{29CC2BE4-2F39-4F56-848E-D2691F7296BB}"/>
              </a:ext>
            </a:extLst>
          </p:cNvPr>
          <p:cNvSpPr/>
          <p:nvPr/>
        </p:nvSpPr>
        <p:spPr>
          <a:xfrm>
            <a:off x="661737" y="2209337"/>
            <a:ext cx="7820526" cy="73793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Kevin W </a:t>
            </a:r>
            <a:r>
              <a:rPr lang="en-US" dirty="0" err="1"/>
              <a:t>Garey</a:t>
            </a:r>
            <a:r>
              <a:rPr lang="en-US" dirty="0"/>
              <a:t> – Consultant/advisor of Merck</a:t>
            </a:r>
          </a:p>
        </p:txBody>
      </p:sp>
      <p:sp>
        <p:nvSpPr>
          <p:cNvPr id="12" name="Rectangle 11">
            <a:extLst>
              <a:ext uri="{FF2B5EF4-FFF2-40B4-BE49-F238E27FC236}">
                <a16:creationId xmlns:a16="http://schemas.microsoft.com/office/drawing/2014/main" id="{528E165C-3274-4938-B8EF-A6A45BE85111}"/>
              </a:ext>
            </a:extLst>
          </p:cNvPr>
          <p:cNvSpPr/>
          <p:nvPr/>
        </p:nvSpPr>
        <p:spPr>
          <a:xfrm>
            <a:off x="661737" y="3128762"/>
            <a:ext cx="7820526" cy="73793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Ciaran P Kelly – Advisor for Merck, receives honoraria from Merck to speak at symposiums, receives research funding from Merck</a:t>
            </a:r>
          </a:p>
        </p:txBody>
      </p:sp>
      <p:sp>
        <p:nvSpPr>
          <p:cNvPr id="13" name="Rectangle 12">
            <a:extLst>
              <a:ext uri="{FF2B5EF4-FFF2-40B4-BE49-F238E27FC236}">
                <a16:creationId xmlns:a16="http://schemas.microsoft.com/office/drawing/2014/main" id="{D13D13B2-D76C-4D0E-B699-B4D53A5F0C65}"/>
              </a:ext>
            </a:extLst>
          </p:cNvPr>
          <p:cNvSpPr/>
          <p:nvPr/>
        </p:nvSpPr>
        <p:spPr>
          <a:xfrm>
            <a:off x="661737" y="4114399"/>
            <a:ext cx="7820526" cy="73793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Mark H Wilcox – Advisor for Merck; receives research funding from Merck</a:t>
            </a:r>
          </a:p>
        </p:txBody>
      </p:sp>
      <p:pic>
        <p:nvPicPr>
          <p:cNvPr id="7" name="Picture 6" descr="A picture containing text, slot machine&#10;&#10;Description automatically generated">
            <a:extLst>
              <a:ext uri="{FF2B5EF4-FFF2-40B4-BE49-F238E27FC236}">
                <a16:creationId xmlns:a16="http://schemas.microsoft.com/office/drawing/2014/main" id="{CA1B0B52-4C4D-44BD-B8B4-1445983107CD}"/>
              </a:ext>
            </a:extLst>
          </p:cNvPr>
          <p:cNvPicPr>
            <a:picLocks noChangeAspect="1"/>
          </p:cNvPicPr>
          <p:nvPr/>
        </p:nvPicPr>
        <p:blipFill>
          <a:blip r:embed="rId3"/>
          <a:stretch>
            <a:fillRect/>
          </a:stretch>
        </p:blipFill>
        <p:spPr>
          <a:xfrm>
            <a:off x="2293019" y="387136"/>
            <a:ext cx="4381500" cy="4495800"/>
          </a:xfrm>
          <a:prstGeom prst="rect">
            <a:avLst/>
          </a:prstGeom>
        </p:spPr>
      </p:pic>
    </p:spTree>
    <p:extLst>
      <p:ext uri="{BB962C8B-B14F-4D97-AF65-F5344CB8AC3E}">
        <p14:creationId xmlns:p14="http://schemas.microsoft.com/office/powerpoint/2010/main" val="2722076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5AB6-7CB6-CF48-8F29-8B6A1CD73439}"/>
              </a:ext>
            </a:extLst>
          </p:cNvPr>
          <p:cNvSpPr>
            <a:spLocks noGrp="1"/>
          </p:cNvSpPr>
          <p:nvPr>
            <p:ph type="ctrTitle"/>
          </p:nvPr>
        </p:nvSpPr>
        <p:spPr>
          <a:xfrm>
            <a:off x="1990612" y="1228545"/>
            <a:ext cx="6422136" cy="1102519"/>
          </a:xfrm>
        </p:spPr>
        <p:txBody>
          <a:bodyPr>
            <a:noAutofit/>
          </a:bodyPr>
          <a:lstStyle/>
          <a:p>
            <a:pPr algn="l"/>
            <a:r>
              <a:rPr lang="en-US" sz="3600" dirty="0"/>
              <a:t>2021 CDI Guideline Update</a:t>
            </a:r>
          </a:p>
        </p:txBody>
      </p:sp>
      <p:sp>
        <p:nvSpPr>
          <p:cNvPr id="3" name="Subtitle 2">
            <a:extLst>
              <a:ext uri="{FF2B5EF4-FFF2-40B4-BE49-F238E27FC236}">
                <a16:creationId xmlns:a16="http://schemas.microsoft.com/office/drawing/2014/main" id="{8B749E4A-E038-4648-86B5-0CE145E337AC}"/>
              </a:ext>
            </a:extLst>
          </p:cNvPr>
          <p:cNvSpPr>
            <a:spLocks noGrp="1"/>
          </p:cNvSpPr>
          <p:nvPr>
            <p:ph type="subTitle" idx="1"/>
          </p:nvPr>
        </p:nvSpPr>
        <p:spPr>
          <a:xfrm>
            <a:off x="1941844" y="2812436"/>
            <a:ext cx="5944839" cy="934343"/>
          </a:xfrm>
        </p:spPr>
        <p:txBody>
          <a:bodyPr>
            <a:normAutofit/>
          </a:bodyPr>
          <a:lstStyle/>
          <a:p>
            <a:pPr algn="l"/>
            <a:r>
              <a:rPr lang="en-US" sz="2700" dirty="0"/>
              <a:t>WMSHP Spring Seminar 2022</a:t>
            </a:r>
          </a:p>
          <a:p>
            <a:pPr algn="l"/>
            <a:endParaRPr lang="en-US" dirty="0"/>
          </a:p>
        </p:txBody>
      </p:sp>
      <p:sp>
        <p:nvSpPr>
          <p:cNvPr id="4" name="TextBox 3">
            <a:extLst>
              <a:ext uri="{FF2B5EF4-FFF2-40B4-BE49-F238E27FC236}">
                <a16:creationId xmlns:a16="http://schemas.microsoft.com/office/drawing/2014/main" id="{D351A7B5-C41F-4E43-B6A7-08E47513FD20}"/>
              </a:ext>
            </a:extLst>
          </p:cNvPr>
          <p:cNvSpPr txBox="1"/>
          <p:nvPr/>
        </p:nvSpPr>
        <p:spPr>
          <a:xfrm>
            <a:off x="1941844" y="3748036"/>
            <a:ext cx="6516356" cy="830997"/>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Benjamin Pontefract, PharmD, BCPS</a:t>
            </a:r>
          </a:p>
          <a:p>
            <a:r>
              <a:rPr lang="en-US" sz="2400" dirty="0">
                <a:solidFill>
                  <a:schemeClr val="bg1"/>
                </a:solidFill>
                <a:latin typeface="Arial" panose="020B0604020202020204" pitchFamily="34" charset="0"/>
                <a:cs typeface="Arial" panose="020B0604020202020204" pitchFamily="34" charset="0"/>
              </a:rPr>
              <a:t>Ferris State University College of Pharmacy</a:t>
            </a:r>
          </a:p>
        </p:txBody>
      </p:sp>
    </p:spTree>
    <p:extLst>
      <p:ext uri="{BB962C8B-B14F-4D97-AF65-F5344CB8AC3E}">
        <p14:creationId xmlns:p14="http://schemas.microsoft.com/office/powerpoint/2010/main" val="399324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70745"/>
            <a:ext cx="8610600" cy="514350"/>
          </a:xfrm>
        </p:spPr>
        <p:txBody>
          <a:bodyPr>
            <a:noAutofit/>
          </a:bodyPr>
          <a:lstStyle/>
          <a:p>
            <a:r>
              <a:rPr lang="en-US" sz="3200" dirty="0"/>
              <a:t>Initial </a:t>
            </a:r>
            <a:r>
              <a:rPr lang="en-US" sz="3200" i="1" dirty="0"/>
              <a:t>C. difficile </a:t>
            </a:r>
            <a:r>
              <a:rPr lang="en-US" sz="3200" dirty="0"/>
              <a:t>Infection (CDI) Treatment</a:t>
            </a:r>
          </a:p>
        </p:txBody>
      </p:sp>
      <p:sp>
        <p:nvSpPr>
          <p:cNvPr id="3" name="Slide Number Placeholder 2"/>
          <p:cNvSpPr>
            <a:spLocks noGrp="1"/>
          </p:cNvSpPr>
          <p:nvPr>
            <p:ph type="sldNum" sz="quarter" idx="12"/>
          </p:nvPr>
        </p:nvSpPr>
        <p:spPr/>
        <p:txBody>
          <a:bodyPr/>
          <a:lstStyle/>
          <a:p>
            <a:pPr algn="r"/>
            <a:fld id="{D4C49B74-5DB2-4B03-B1D2-7F6A3C51C318}" type="slidenum">
              <a:rPr lang="en-US" smtClean="0"/>
              <a:pPr algn="r"/>
              <a:t>7</a:t>
            </a:fld>
            <a:endParaRPr lang="en-US"/>
          </a:p>
        </p:txBody>
      </p:sp>
      <p:sp>
        <p:nvSpPr>
          <p:cNvPr id="7" name="TextBox 6">
            <a:extLst>
              <a:ext uri="{FF2B5EF4-FFF2-40B4-BE49-F238E27FC236}">
                <a16:creationId xmlns:a16="http://schemas.microsoft.com/office/drawing/2014/main" id="{31804CD1-35EC-4082-8ED0-63ACB25C8759}"/>
              </a:ext>
            </a:extLst>
          </p:cNvPr>
          <p:cNvSpPr txBox="1"/>
          <p:nvPr/>
        </p:nvSpPr>
        <p:spPr>
          <a:xfrm>
            <a:off x="69136" y="4786890"/>
            <a:ext cx="2521665" cy="338554"/>
          </a:xfrm>
          <a:prstGeom prst="rect">
            <a:avLst/>
          </a:prstGeom>
          <a:noFill/>
        </p:spPr>
        <p:txBody>
          <a:bodyPr wrap="square" rtlCol="0">
            <a:spAutoFit/>
          </a:bodyPr>
          <a:lstStyle/>
          <a:p>
            <a:r>
              <a:rPr lang="en-US" sz="800" dirty="0"/>
              <a:t>McDonald LC, et al. Clin Infect Dis 2018;cix1085.</a:t>
            </a:r>
          </a:p>
          <a:p>
            <a:r>
              <a:rPr lang="fr-FR" sz="800" dirty="0"/>
              <a:t>Johnson S, et al Clin Infect Dis 2021;73(5).e1029-e1044. </a:t>
            </a:r>
          </a:p>
        </p:txBody>
      </p:sp>
      <p:graphicFrame>
        <p:nvGraphicFramePr>
          <p:cNvPr id="8" name="Table 7">
            <a:extLst>
              <a:ext uri="{FF2B5EF4-FFF2-40B4-BE49-F238E27FC236}">
                <a16:creationId xmlns:a16="http://schemas.microsoft.com/office/drawing/2014/main" id="{743173BC-33C3-477F-A32A-51722235F515}"/>
              </a:ext>
            </a:extLst>
          </p:cNvPr>
          <p:cNvGraphicFramePr>
            <a:graphicFrameLocks noGrp="1"/>
          </p:cNvGraphicFramePr>
          <p:nvPr>
            <p:extLst>
              <p:ext uri="{D42A27DB-BD31-4B8C-83A1-F6EECF244321}">
                <p14:modId xmlns:p14="http://schemas.microsoft.com/office/powerpoint/2010/main" val="1707787002"/>
              </p:ext>
            </p:extLst>
          </p:nvPr>
        </p:nvGraphicFramePr>
        <p:xfrm>
          <a:off x="361949" y="1202161"/>
          <a:ext cx="8420101" cy="3444240"/>
        </p:xfrm>
        <a:graphic>
          <a:graphicData uri="http://schemas.openxmlformats.org/drawingml/2006/table">
            <a:tbl>
              <a:tblPr firstRow="1" bandRow="1">
                <a:tableStyleId>{21E4AEA4-8DFA-4A89-87EB-49C32662AFE0}</a:tableStyleId>
              </a:tblPr>
              <a:tblGrid>
                <a:gridCol w="1188720">
                  <a:extLst>
                    <a:ext uri="{9D8B030D-6E8A-4147-A177-3AD203B41FA5}">
                      <a16:colId xmlns:a16="http://schemas.microsoft.com/office/drawing/2014/main" val="343897638"/>
                    </a:ext>
                  </a:extLst>
                </a:gridCol>
                <a:gridCol w="3696224">
                  <a:extLst>
                    <a:ext uri="{9D8B030D-6E8A-4147-A177-3AD203B41FA5}">
                      <a16:colId xmlns:a16="http://schemas.microsoft.com/office/drawing/2014/main" val="1953553007"/>
                    </a:ext>
                  </a:extLst>
                </a:gridCol>
                <a:gridCol w="3535157">
                  <a:extLst>
                    <a:ext uri="{9D8B030D-6E8A-4147-A177-3AD203B41FA5}">
                      <a16:colId xmlns:a16="http://schemas.microsoft.com/office/drawing/2014/main" val="379234200"/>
                    </a:ext>
                  </a:extLst>
                </a:gridCol>
              </a:tblGrid>
              <a:tr h="292061">
                <a:tc>
                  <a:txBody>
                    <a:bodyPr/>
                    <a:lstStyle/>
                    <a:p>
                      <a:endParaRPr lang="en-US" sz="1600" dirty="0"/>
                    </a:p>
                  </a:txBody>
                  <a:tcPr/>
                </a:tc>
                <a:tc>
                  <a:txBody>
                    <a:bodyPr/>
                    <a:lstStyle/>
                    <a:p>
                      <a:r>
                        <a:rPr lang="en-US" sz="1600" dirty="0"/>
                        <a:t>2018 Guidelines</a:t>
                      </a:r>
                    </a:p>
                  </a:txBody>
                  <a:tcPr/>
                </a:tc>
                <a:tc>
                  <a:txBody>
                    <a:bodyPr/>
                    <a:lstStyle/>
                    <a:p>
                      <a:r>
                        <a:rPr lang="en-US" sz="1600" dirty="0"/>
                        <a:t>2021 Guidelines</a:t>
                      </a:r>
                    </a:p>
                  </a:txBody>
                  <a:tcPr/>
                </a:tc>
                <a:extLst>
                  <a:ext uri="{0D108BD9-81ED-4DB2-BD59-A6C34878D82A}">
                    <a16:rowId xmlns:a16="http://schemas.microsoft.com/office/drawing/2014/main" val="2610034250"/>
                  </a:ext>
                </a:extLst>
              </a:tr>
              <a:tr h="949197">
                <a:tc>
                  <a:txBody>
                    <a:bodyPr/>
                    <a:lstStyle/>
                    <a:p>
                      <a:r>
                        <a:rPr lang="en-US" sz="1600" b="1" dirty="0"/>
                        <a:t>Non-severe</a:t>
                      </a:r>
                    </a:p>
                  </a:txBody>
                  <a:tcPr/>
                </a:tc>
                <a:tc>
                  <a:txBody>
                    <a:bodyPr/>
                    <a:lstStyle/>
                    <a:p>
                      <a:pPr marL="91440" indent="-91440">
                        <a:buFont typeface="Arial" panose="020B0604020202020204" pitchFamily="34" charset="0"/>
                        <a:buChar char="•"/>
                      </a:pPr>
                      <a:r>
                        <a:rPr lang="en-US" sz="1600" dirty="0"/>
                        <a:t>Vancomycin 125 mg PO QID x 10 days</a:t>
                      </a:r>
                    </a:p>
                    <a:p>
                      <a:pPr marL="91440" indent="-91440">
                        <a:buFont typeface="Arial" panose="020B0604020202020204" pitchFamily="34" charset="0"/>
                        <a:buChar char="•"/>
                      </a:pPr>
                      <a:r>
                        <a:rPr lang="en-US" sz="1600" dirty="0"/>
                        <a:t>Fidaxomicin 200 mg PO BID x 10 days</a:t>
                      </a:r>
                    </a:p>
                    <a:p>
                      <a:r>
                        <a:rPr lang="en-US" sz="1600" dirty="0"/>
                        <a:t>*Metronidazole 500 mg PO TID is an option if the others aren’t available</a:t>
                      </a:r>
                    </a:p>
                  </a:txBody>
                  <a:tcPr/>
                </a:tc>
                <a:tc rowSpan="2">
                  <a:txBody>
                    <a:bodyPr/>
                    <a:lstStyle/>
                    <a:p>
                      <a:pPr marL="0" indent="0">
                        <a:buFont typeface="Arial" panose="020B0604020202020204" pitchFamily="34" charset="0"/>
                        <a:buNone/>
                      </a:pPr>
                      <a:r>
                        <a:rPr lang="en-US" sz="1600" b="1" dirty="0"/>
                        <a:t>First line:</a:t>
                      </a:r>
                    </a:p>
                    <a:p>
                      <a:pPr marL="0" indent="0">
                        <a:buFont typeface="Arial" panose="020B0604020202020204" pitchFamily="34" charset="0"/>
                        <a:buNone/>
                      </a:pPr>
                      <a:r>
                        <a:rPr lang="en-US" sz="1600" dirty="0"/>
                        <a:t>Fidaxomicin 200 mg PO BID x 10 days</a:t>
                      </a:r>
                    </a:p>
                    <a:p>
                      <a:pPr marL="0" indent="0">
                        <a:buFont typeface="Arial" panose="020B0604020202020204" pitchFamily="34" charset="0"/>
                        <a:buNone/>
                      </a:pPr>
                      <a:endParaRPr lang="en-US" sz="1600" dirty="0"/>
                    </a:p>
                    <a:p>
                      <a:pPr marL="0" indent="0">
                        <a:buFont typeface="Arial" panose="020B0604020202020204" pitchFamily="34" charset="0"/>
                        <a:buNone/>
                      </a:pPr>
                      <a:r>
                        <a:rPr lang="en-US" sz="1600" b="1" dirty="0"/>
                        <a:t>Alternatives:</a:t>
                      </a:r>
                    </a:p>
                    <a:p>
                      <a:pPr marL="0" indent="0">
                        <a:buFont typeface="Arial" panose="020B0604020202020204" pitchFamily="34" charset="0"/>
                        <a:buNone/>
                      </a:pPr>
                      <a:r>
                        <a:rPr lang="en-US" sz="1600" dirty="0"/>
                        <a:t>Vancomycin 125 mg PO QID x 10 days</a:t>
                      </a:r>
                    </a:p>
                    <a:p>
                      <a:pPr marL="0" indent="0">
                        <a:buFont typeface="Arial" panose="020B0604020202020204" pitchFamily="34" charset="0"/>
                        <a:buNone/>
                      </a:pPr>
                      <a:endParaRPr lang="en-US" sz="1600" dirty="0"/>
                    </a:p>
                    <a:p>
                      <a:pPr marL="0" indent="0">
                        <a:buFont typeface="Arial" panose="020B0604020202020204" pitchFamily="34" charset="0"/>
                        <a:buNone/>
                      </a:pPr>
                      <a:r>
                        <a:rPr lang="en-US" sz="1600" dirty="0"/>
                        <a:t>*Metronidazole 500 mg PO TID x 10 days only if non-severe and other options are not available</a:t>
                      </a:r>
                    </a:p>
                  </a:txBody>
                  <a:tcPr/>
                </a:tc>
                <a:extLst>
                  <a:ext uri="{0D108BD9-81ED-4DB2-BD59-A6C34878D82A}">
                    <a16:rowId xmlns:a16="http://schemas.microsoft.com/office/drawing/2014/main" val="3750178737"/>
                  </a:ext>
                </a:extLst>
              </a:tr>
              <a:tr h="511106">
                <a:tc>
                  <a:txBody>
                    <a:bodyPr/>
                    <a:lstStyle/>
                    <a:p>
                      <a:r>
                        <a:rPr lang="en-US" sz="1600" b="1" dirty="0"/>
                        <a:t>Severe</a:t>
                      </a:r>
                    </a:p>
                  </a:txBody>
                  <a:tcPr/>
                </a:tc>
                <a:tc>
                  <a:txBody>
                    <a:bodyPr/>
                    <a:lstStyle/>
                    <a:p>
                      <a:pPr marL="91440" indent="-91440">
                        <a:buFont typeface="Arial" panose="020B0604020202020204" pitchFamily="34" charset="0"/>
                        <a:buChar char="•"/>
                      </a:pPr>
                      <a:r>
                        <a:rPr lang="en-US" sz="1600" dirty="0"/>
                        <a:t>Vancomycin 125 mg PO QID x 10 days</a:t>
                      </a:r>
                    </a:p>
                    <a:p>
                      <a:pPr marL="91440" indent="-91440">
                        <a:buFont typeface="Arial" panose="020B0604020202020204" pitchFamily="34" charset="0"/>
                        <a:buChar char="•"/>
                      </a:pPr>
                      <a:r>
                        <a:rPr lang="en-US" sz="1600" dirty="0"/>
                        <a:t>Fidaxomicin 200 mg PO BID x 10 days</a:t>
                      </a:r>
                    </a:p>
                  </a:txBody>
                  <a:tcPr/>
                </a:tc>
                <a:tc vMerge="1">
                  <a:txBody>
                    <a:bodyPr/>
                    <a:lstStyle/>
                    <a:p>
                      <a:pPr marL="91440" indent="-91440">
                        <a:buFont typeface="Arial" panose="020B0604020202020204" pitchFamily="34" charset="0"/>
                        <a:buChar char="•"/>
                      </a:pPr>
                      <a:endParaRPr lang="en-US" dirty="0"/>
                    </a:p>
                  </a:txBody>
                  <a:tcPr/>
                </a:tc>
                <a:extLst>
                  <a:ext uri="{0D108BD9-81ED-4DB2-BD59-A6C34878D82A}">
                    <a16:rowId xmlns:a16="http://schemas.microsoft.com/office/drawing/2014/main" val="2860694402"/>
                  </a:ext>
                </a:extLst>
              </a:tr>
              <a:tr h="730151">
                <a:tc>
                  <a:txBody>
                    <a:bodyPr/>
                    <a:lstStyle/>
                    <a:p>
                      <a:r>
                        <a:rPr lang="en-US" sz="1600" b="1" dirty="0"/>
                        <a:t>Fulminant</a:t>
                      </a:r>
                    </a:p>
                  </a:txBody>
                  <a:tcPr/>
                </a:tc>
                <a:tc>
                  <a:txBody>
                    <a:bodyPr/>
                    <a:lstStyle/>
                    <a:p>
                      <a:r>
                        <a:rPr lang="en-US" sz="1600" dirty="0"/>
                        <a:t>Vancomycin 500 mg PO QID + Metronidazole 500 mg IV TID +/- Rectal Vancomycin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Vancomycin 500 mg PO QID </a:t>
                      </a:r>
                      <a:br>
                        <a:rPr lang="en-US" sz="1600" dirty="0"/>
                      </a:br>
                      <a:r>
                        <a:rPr lang="en-US" sz="1600" dirty="0"/>
                        <a:t>+ Metronidazole 500 mg IV TID </a:t>
                      </a:r>
                      <a:br>
                        <a:rPr lang="en-US" sz="1600" dirty="0"/>
                      </a:br>
                      <a:r>
                        <a:rPr lang="en-US" sz="1600" dirty="0"/>
                        <a:t>+/- Vancomycin enema per rectum</a:t>
                      </a:r>
                    </a:p>
                  </a:txBody>
                  <a:tcPr/>
                </a:tc>
                <a:extLst>
                  <a:ext uri="{0D108BD9-81ED-4DB2-BD59-A6C34878D82A}">
                    <a16:rowId xmlns:a16="http://schemas.microsoft.com/office/drawing/2014/main" val="2030077706"/>
                  </a:ext>
                </a:extLst>
              </a:tr>
            </a:tbl>
          </a:graphicData>
        </a:graphic>
      </p:graphicFrame>
    </p:spTree>
    <p:custDataLst>
      <p:tags r:id="rId1"/>
    </p:custDataLst>
    <p:extLst>
      <p:ext uri="{BB962C8B-B14F-4D97-AF65-F5344CB8AC3E}">
        <p14:creationId xmlns:p14="http://schemas.microsoft.com/office/powerpoint/2010/main" val="288194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70745"/>
            <a:ext cx="7200900" cy="514350"/>
          </a:xfrm>
        </p:spPr>
        <p:txBody>
          <a:bodyPr>
            <a:normAutofit fontScale="90000"/>
          </a:bodyPr>
          <a:lstStyle/>
          <a:p>
            <a:r>
              <a:rPr lang="en-US" dirty="0"/>
              <a:t>Recurrent CDI (</a:t>
            </a:r>
            <a:r>
              <a:rPr lang="en-US" dirty="0" err="1"/>
              <a:t>rCDI</a:t>
            </a:r>
            <a:r>
              <a:rPr lang="en-US" dirty="0"/>
              <a:t>) Treatment</a:t>
            </a:r>
          </a:p>
        </p:txBody>
      </p:sp>
      <p:sp>
        <p:nvSpPr>
          <p:cNvPr id="3" name="Slide Number Placeholder 2"/>
          <p:cNvSpPr>
            <a:spLocks noGrp="1"/>
          </p:cNvSpPr>
          <p:nvPr>
            <p:ph type="sldNum" sz="quarter" idx="12"/>
          </p:nvPr>
        </p:nvSpPr>
        <p:spPr/>
        <p:txBody>
          <a:bodyPr/>
          <a:lstStyle/>
          <a:p>
            <a:pPr algn="r"/>
            <a:fld id="{D4C49B74-5DB2-4B03-B1D2-7F6A3C51C318}" type="slidenum">
              <a:rPr lang="en-US" smtClean="0"/>
              <a:pPr algn="r"/>
              <a:t>8</a:t>
            </a:fld>
            <a:endParaRPr lang="en-US"/>
          </a:p>
        </p:txBody>
      </p:sp>
      <p:sp>
        <p:nvSpPr>
          <p:cNvPr id="7" name="TextBox 6">
            <a:extLst>
              <a:ext uri="{FF2B5EF4-FFF2-40B4-BE49-F238E27FC236}">
                <a16:creationId xmlns:a16="http://schemas.microsoft.com/office/drawing/2014/main" id="{31804CD1-35EC-4082-8ED0-63ACB25C8759}"/>
              </a:ext>
            </a:extLst>
          </p:cNvPr>
          <p:cNvSpPr txBox="1"/>
          <p:nvPr/>
        </p:nvSpPr>
        <p:spPr>
          <a:xfrm>
            <a:off x="69136" y="4786890"/>
            <a:ext cx="2521665" cy="338554"/>
          </a:xfrm>
          <a:prstGeom prst="rect">
            <a:avLst/>
          </a:prstGeom>
          <a:noFill/>
        </p:spPr>
        <p:txBody>
          <a:bodyPr wrap="square" rtlCol="0">
            <a:spAutoFit/>
          </a:bodyPr>
          <a:lstStyle/>
          <a:p>
            <a:r>
              <a:rPr lang="en-US" sz="800" dirty="0"/>
              <a:t>McDonald LC, et al. Clin Infect Dis 2018;cix1085.</a:t>
            </a:r>
          </a:p>
          <a:p>
            <a:r>
              <a:rPr lang="fr-FR" sz="800" dirty="0"/>
              <a:t>Johnson S, et al Clin Infect Dis 2021;73(5).e1029-e1044. </a:t>
            </a:r>
          </a:p>
        </p:txBody>
      </p:sp>
      <p:graphicFrame>
        <p:nvGraphicFramePr>
          <p:cNvPr id="6" name="Table 5">
            <a:extLst>
              <a:ext uri="{FF2B5EF4-FFF2-40B4-BE49-F238E27FC236}">
                <a16:creationId xmlns:a16="http://schemas.microsoft.com/office/drawing/2014/main" id="{09180C4C-520F-48A7-A7D5-B2F304C69F8F}"/>
              </a:ext>
            </a:extLst>
          </p:cNvPr>
          <p:cNvGraphicFramePr>
            <a:graphicFrameLocks noGrp="1"/>
          </p:cNvGraphicFramePr>
          <p:nvPr>
            <p:extLst>
              <p:ext uri="{D42A27DB-BD31-4B8C-83A1-F6EECF244321}">
                <p14:modId xmlns:p14="http://schemas.microsoft.com/office/powerpoint/2010/main" val="3771764745"/>
              </p:ext>
            </p:extLst>
          </p:nvPr>
        </p:nvGraphicFramePr>
        <p:xfrm>
          <a:off x="388620" y="1126254"/>
          <a:ext cx="8587740" cy="3321191"/>
        </p:xfrm>
        <a:graphic>
          <a:graphicData uri="http://schemas.openxmlformats.org/drawingml/2006/table">
            <a:tbl>
              <a:tblPr firstRow="1" bandRow="1">
                <a:tableStyleId>{21E4AEA4-8DFA-4A89-87EB-49C32662AFE0}</a:tableStyleId>
              </a:tblPr>
              <a:tblGrid>
                <a:gridCol w="1093339">
                  <a:extLst>
                    <a:ext uri="{9D8B030D-6E8A-4147-A177-3AD203B41FA5}">
                      <a16:colId xmlns:a16="http://schemas.microsoft.com/office/drawing/2014/main" val="343897638"/>
                    </a:ext>
                  </a:extLst>
                </a:gridCol>
                <a:gridCol w="3003331">
                  <a:extLst>
                    <a:ext uri="{9D8B030D-6E8A-4147-A177-3AD203B41FA5}">
                      <a16:colId xmlns:a16="http://schemas.microsoft.com/office/drawing/2014/main" val="1953553007"/>
                    </a:ext>
                  </a:extLst>
                </a:gridCol>
                <a:gridCol w="4491070">
                  <a:extLst>
                    <a:ext uri="{9D8B030D-6E8A-4147-A177-3AD203B41FA5}">
                      <a16:colId xmlns:a16="http://schemas.microsoft.com/office/drawing/2014/main" val="2574616086"/>
                    </a:ext>
                  </a:extLst>
                </a:gridCol>
              </a:tblGrid>
              <a:tr h="395111">
                <a:tc>
                  <a:txBody>
                    <a:bodyPr/>
                    <a:lstStyle/>
                    <a:p>
                      <a:endParaRPr lang="en-US" sz="1500" dirty="0"/>
                    </a:p>
                  </a:txBody>
                  <a:tcPr/>
                </a:tc>
                <a:tc>
                  <a:txBody>
                    <a:bodyPr/>
                    <a:lstStyle/>
                    <a:p>
                      <a:r>
                        <a:rPr lang="en-US" sz="1500" dirty="0"/>
                        <a:t>2018 Guidelines</a:t>
                      </a:r>
                    </a:p>
                  </a:txBody>
                  <a:tcPr/>
                </a:tc>
                <a:tc>
                  <a:txBody>
                    <a:bodyPr/>
                    <a:lstStyle/>
                    <a:p>
                      <a:r>
                        <a:rPr lang="en-US" sz="1500" dirty="0"/>
                        <a:t>2021 Guidelines</a:t>
                      </a:r>
                    </a:p>
                  </a:txBody>
                  <a:tcPr/>
                </a:tc>
                <a:extLst>
                  <a:ext uri="{0D108BD9-81ED-4DB2-BD59-A6C34878D82A}">
                    <a16:rowId xmlns:a16="http://schemas.microsoft.com/office/drawing/2014/main" val="2610034250"/>
                  </a:ext>
                </a:extLst>
              </a:tr>
              <a:tr h="1580444">
                <a:tc>
                  <a:txBody>
                    <a:bodyPr/>
                    <a:lstStyle/>
                    <a:p>
                      <a:r>
                        <a:rPr lang="en-US" sz="1500" b="1" dirty="0"/>
                        <a:t>1</a:t>
                      </a:r>
                      <a:r>
                        <a:rPr lang="en-US" sz="1500" b="1" baseline="30000" dirty="0"/>
                        <a:t>st</a:t>
                      </a:r>
                      <a:r>
                        <a:rPr lang="en-US" sz="1500" b="1" dirty="0"/>
                        <a:t> Recurrence</a:t>
                      </a:r>
                    </a:p>
                  </a:txBody>
                  <a:tcPr/>
                </a:tc>
                <a:tc>
                  <a:txBody>
                    <a:bodyPr/>
                    <a:lstStyle/>
                    <a:p>
                      <a:pPr marL="91440" indent="-91440">
                        <a:buFont typeface="Arial" panose="020B0604020202020204" pitchFamily="34" charset="0"/>
                        <a:buChar char="•"/>
                      </a:pPr>
                      <a:r>
                        <a:rPr lang="en-US" sz="1500" dirty="0"/>
                        <a:t>Vancomycin 125 mg PO QID x 10 days only if metronidazole was used</a:t>
                      </a:r>
                    </a:p>
                    <a:p>
                      <a:pPr marL="91440" indent="-91440">
                        <a:buFont typeface="Arial" panose="020B0604020202020204" pitchFamily="34" charset="0"/>
                        <a:buChar char="•"/>
                      </a:pPr>
                      <a:r>
                        <a:rPr lang="en-US" sz="1500" dirty="0"/>
                        <a:t>Fidaxomicin 200 mg PO BID x 10 days if fidaxomicin was not used</a:t>
                      </a:r>
                    </a:p>
                    <a:p>
                      <a:pPr marL="91440" indent="-91440">
                        <a:buFont typeface="Arial" panose="020B0604020202020204" pitchFamily="34" charset="0"/>
                        <a:buChar char="•"/>
                      </a:pPr>
                      <a:r>
                        <a:rPr lang="en-US" sz="1500" dirty="0"/>
                        <a:t>Vancomycin tapered or pulsed</a:t>
                      </a: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dirty="0"/>
                        <a:t>First Line</a:t>
                      </a:r>
                    </a:p>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Fidaxomicin taper</a:t>
                      </a:r>
                    </a:p>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Fidaxomicin 200 mg BID x 10 days if not used initially</a:t>
                      </a:r>
                    </a:p>
                    <a:p>
                      <a:pPr marL="0" indent="0">
                        <a:buFont typeface="Arial" panose="020B0604020202020204" pitchFamily="34" charset="0"/>
                        <a:buNone/>
                      </a:pPr>
                      <a:r>
                        <a:rPr lang="en-US" sz="1500" b="1" dirty="0"/>
                        <a:t>Alternatives</a:t>
                      </a:r>
                    </a:p>
                    <a:p>
                      <a:pPr marL="173038" indent="-173038">
                        <a:buFont typeface="Arial" panose="020B0604020202020204" pitchFamily="34" charset="0"/>
                        <a:buChar char="•"/>
                      </a:pPr>
                      <a:r>
                        <a:rPr lang="en-US" sz="1500" dirty="0"/>
                        <a:t>Vancomycin 125 mg PO QID x 10 days if not used initially</a:t>
                      </a:r>
                    </a:p>
                    <a:p>
                      <a:pPr marL="173038" indent="-173038">
                        <a:buFont typeface="Arial" panose="020B0604020202020204" pitchFamily="34" charset="0"/>
                        <a:buChar char="•"/>
                      </a:pPr>
                      <a:r>
                        <a:rPr lang="en-US" sz="1500" dirty="0"/>
                        <a:t>Vancomycin taper</a:t>
                      </a:r>
                    </a:p>
                  </a:txBody>
                  <a:tcPr/>
                </a:tc>
                <a:extLst>
                  <a:ext uri="{0D108BD9-81ED-4DB2-BD59-A6C34878D82A}">
                    <a16:rowId xmlns:a16="http://schemas.microsoft.com/office/drawing/2014/main" val="1588767766"/>
                  </a:ext>
                </a:extLst>
              </a:tr>
              <a:tr h="691444">
                <a:tc>
                  <a:txBody>
                    <a:bodyPr/>
                    <a:lstStyle/>
                    <a:p>
                      <a:r>
                        <a:rPr lang="en-US" sz="1500" b="1" dirty="0"/>
                        <a:t>2</a:t>
                      </a:r>
                      <a:r>
                        <a:rPr lang="en-US" sz="1500" b="1" baseline="30000" dirty="0"/>
                        <a:t>nd</a:t>
                      </a:r>
                      <a:r>
                        <a:rPr lang="en-US" sz="1500" b="1" dirty="0"/>
                        <a:t>+ Recurrence</a:t>
                      </a:r>
                    </a:p>
                  </a:txBody>
                  <a:tcPr/>
                </a:tc>
                <a:tc>
                  <a:txBody>
                    <a:bodyPr/>
                    <a:lstStyle/>
                    <a:p>
                      <a:pPr marL="91440" indent="-91440">
                        <a:buFont typeface="Arial" panose="020B0604020202020204" pitchFamily="34" charset="0"/>
                        <a:buChar char="•"/>
                      </a:pPr>
                      <a:r>
                        <a:rPr lang="en-US" sz="1500" dirty="0"/>
                        <a:t>Same as above</a:t>
                      </a:r>
                    </a:p>
                    <a:p>
                      <a:pPr marL="91440" indent="-91440">
                        <a:buFont typeface="Arial" panose="020B0604020202020204" pitchFamily="34" charset="0"/>
                        <a:buChar char="•"/>
                      </a:pPr>
                      <a:r>
                        <a:rPr lang="en-US" sz="1500" dirty="0"/>
                        <a:t>Fecal microbiota transplantation</a:t>
                      </a:r>
                    </a:p>
                  </a:txBody>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Vancomycin taper if not used previously</a:t>
                      </a:r>
                    </a:p>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Fidaxomicin taper if not used previously</a:t>
                      </a:r>
                    </a:p>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Vancomycin 125 mg QID x 10 days followed by rifaximin 400 mg TID x 20 days</a:t>
                      </a:r>
                    </a:p>
                    <a:p>
                      <a:pPr marL="173038" marR="0" lvl="0" indent="-1730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Fecal microbiota transplantation</a:t>
                      </a:r>
                    </a:p>
                  </a:txBody>
                  <a:tcPr/>
                </a:tc>
                <a:extLst>
                  <a:ext uri="{0D108BD9-81ED-4DB2-BD59-A6C34878D82A}">
                    <a16:rowId xmlns:a16="http://schemas.microsoft.com/office/drawing/2014/main" val="2129766313"/>
                  </a:ext>
                </a:extLst>
              </a:tr>
            </a:tbl>
          </a:graphicData>
        </a:graphic>
      </p:graphicFrame>
    </p:spTree>
    <p:custDataLst>
      <p:tags r:id="rId1"/>
    </p:custDataLst>
    <p:extLst>
      <p:ext uri="{BB962C8B-B14F-4D97-AF65-F5344CB8AC3E}">
        <p14:creationId xmlns:p14="http://schemas.microsoft.com/office/powerpoint/2010/main" val="38493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normAutofit fontScale="90000"/>
          </a:bodyPr>
          <a:lstStyle/>
          <a:p>
            <a:r>
              <a:rPr lang="en-US" sz="3200" dirty="0" err="1">
                <a:latin typeface="Arial" charset="0"/>
                <a:ea typeface="ＭＳ Ｐゴシック" charset="0"/>
                <a:cs typeface="ＭＳ Ｐゴシック" charset="0"/>
              </a:rPr>
              <a:t>Bezlotoxumab</a:t>
            </a:r>
            <a:r>
              <a:rPr lang="en-US" sz="3200" dirty="0">
                <a:latin typeface="Arial" charset="0"/>
                <a:ea typeface="ＭＳ Ｐゴシック" charset="0"/>
                <a:cs typeface="ＭＳ Ｐゴシック" charset="0"/>
              </a:rPr>
              <a:t> 2021 Guideline Recommendations </a:t>
            </a:r>
          </a:p>
        </p:txBody>
      </p:sp>
      <p:sp>
        <p:nvSpPr>
          <p:cNvPr id="9" name="Content Placeholder 3">
            <a:extLst>
              <a:ext uri="{FF2B5EF4-FFF2-40B4-BE49-F238E27FC236}">
                <a16:creationId xmlns:a16="http://schemas.microsoft.com/office/drawing/2014/main" id="{1B001048-6C30-4CE1-9025-1D1132322E14}"/>
              </a:ext>
            </a:extLst>
          </p:cNvPr>
          <p:cNvSpPr>
            <a:spLocks noGrp="1"/>
          </p:cNvSpPr>
          <p:nvPr>
            <p:ph idx="1"/>
          </p:nvPr>
        </p:nvSpPr>
        <p:spPr>
          <a:xfrm>
            <a:off x="762000" y="1316736"/>
            <a:ext cx="7924800" cy="3230880"/>
          </a:xfrm>
        </p:spPr>
        <p:txBody>
          <a:bodyPr>
            <a:normAutofit/>
          </a:bodyPr>
          <a:lstStyle/>
          <a:p>
            <a:r>
              <a:rPr lang="en-US" sz="2200" b="0" dirty="0" err="1">
                <a:latin typeface="Arial" charset="0"/>
                <a:ea typeface="ＭＳ Ｐゴシック" charset="0"/>
              </a:rPr>
              <a:t>Bezlotoxumab</a:t>
            </a:r>
            <a:r>
              <a:rPr lang="en-US" sz="2200" b="0" dirty="0">
                <a:latin typeface="Arial" charset="0"/>
                <a:ea typeface="ＭＳ Ｐゴシック" charset="0"/>
              </a:rPr>
              <a:t> is recommended for:</a:t>
            </a:r>
          </a:p>
          <a:p>
            <a:pPr lvl="1"/>
            <a:r>
              <a:rPr lang="en-US" sz="1800" b="0" dirty="0">
                <a:latin typeface="Arial" charset="0"/>
                <a:ea typeface="ＭＳ Ｐゴシック" charset="0"/>
              </a:rPr>
              <a:t>Patients with </a:t>
            </a:r>
            <a:r>
              <a:rPr lang="en-US" sz="1800" b="0" dirty="0" err="1">
                <a:latin typeface="Arial" charset="0"/>
                <a:ea typeface="ＭＳ Ｐゴシック" charset="0"/>
              </a:rPr>
              <a:t>rCDI</a:t>
            </a:r>
            <a:r>
              <a:rPr lang="en-US" sz="1800" b="0" dirty="0">
                <a:latin typeface="Arial" charset="0"/>
                <a:ea typeface="ＭＳ Ｐゴシック" charset="0"/>
              </a:rPr>
              <a:t> and CDI episode in the past 6 months</a:t>
            </a:r>
            <a:endParaRPr lang="en-US" sz="2200" b="0" dirty="0">
              <a:latin typeface="Arial" charset="0"/>
              <a:ea typeface="ＭＳ Ｐゴシック" charset="0"/>
            </a:endParaRPr>
          </a:p>
          <a:p>
            <a:endParaRPr lang="en-US" sz="2200" b="0" dirty="0">
              <a:latin typeface="Arial" charset="0"/>
              <a:ea typeface="ＭＳ Ｐゴシック" charset="0"/>
            </a:endParaRPr>
          </a:p>
          <a:p>
            <a:r>
              <a:rPr lang="en-US" sz="2200" b="0" dirty="0">
                <a:latin typeface="Arial" charset="0"/>
                <a:ea typeface="ＭＳ Ｐゴシック" charset="0"/>
              </a:rPr>
              <a:t>Never use as monotherapy</a:t>
            </a:r>
          </a:p>
          <a:p>
            <a:pPr lvl="1"/>
            <a:r>
              <a:rPr lang="en-US" sz="1800" b="0" dirty="0">
                <a:latin typeface="Arial" charset="0"/>
                <a:ea typeface="ＭＳ Ｐゴシック" charset="0"/>
              </a:rPr>
              <a:t>Should only be an adjunct to normal CDI treatment</a:t>
            </a:r>
          </a:p>
        </p:txBody>
      </p:sp>
      <p:sp>
        <p:nvSpPr>
          <p:cNvPr id="4" name="Rectangle 3">
            <a:extLst>
              <a:ext uri="{FF2B5EF4-FFF2-40B4-BE49-F238E27FC236}">
                <a16:creationId xmlns:a16="http://schemas.microsoft.com/office/drawing/2014/main" id="{23246BBE-4822-45BD-9D0C-E4B30D5CCB44}"/>
              </a:ext>
            </a:extLst>
          </p:cNvPr>
          <p:cNvSpPr/>
          <p:nvPr/>
        </p:nvSpPr>
        <p:spPr>
          <a:xfrm>
            <a:off x="0" y="4814410"/>
            <a:ext cx="2847474" cy="369332"/>
          </a:xfrm>
          <a:prstGeom prst="rect">
            <a:avLst/>
          </a:prstGeom>
        </p:spPr>
        <p:txBody>
          <a:bodyPr wrap="square">
            <a:spAutoFit/>
          </a:bodyPr>
          <a:lstStyle/>
          <a:p>
            <a:r>
              <a:rPr lang="fr-FR" sz="900" dirty="0"/>
              <a:t>Johnson S, et al Clin Infect Dis 2021;73(5).e1029-e1044. </a:t>
            </a:r>
            <a:r>
              <a:rPr lang="fr-FR" sz="900" dirty="0" err="1"/>
              <a:t>doi</a:t>
            </a:r>
            <a:r>
              <a:rPr lang="fr-FR" sz="900" dirty="0"/>
              <a:t>: 10.1093/cid/ciab549.</a:t>
            </a:r>
          </a:p>
        </p:txBody>
      </p:sp>
    </p:spTree>
    <p:extLst>
      <p:ext uri="{BB962C8B-B14F-4D97-AF65-F5344CB8AC3E}">
        <p14:creationId xmlns:p14="http://schemas.microsoft.com/office/powerpoint/2010/main" val="2574018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8.1|18.6|27.3|26.3|5.5|6.8"/>
</p:tagLst>
</file>

<file path=ppt/tags/tag2.xml><?xml version="1.0" encoding="utf-8"?>
<p:tagLst xmlns:a="http://schemas.openxmlformats.org/drawingml/2006/main" xmlns:r="http://schemas.openxmlformats.org/officeDocument/2006/relationships" xmlns:p="http://schemas.openxmlformats.org/presentationml/2006/main">
  <p:tag name="TIMING" val="|8.1|18.6|27.3|26.3|5.5|6.8"/>
</p:tagLst>
</file>

<file path=ppt/theme/theme1.xml><?xml version="1.0" encoding="utf-8"?>
<a:theme xmlns:a="http://schemas.openxmlformats.org/drawingml/2006/main" name="Ferri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31749</TotalTime>
  <Words>7510</Words>
  <Application>Microsoft Office PowerPoint</Application>
  <PresentationFormat>On-screen Show (16:9)</PresentationFormat>
  <Paragraphs>765</Paragraphs>
  <Slides>58</Slides>
  <Notes>48</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58</vt:i4>
      </vt:variant>
    </vt:vector>
  </HeadingPairs>
  <TitlesOfParts>
    <vt:vector size="65" baseType="lpstr">
      <vt:lpstr>ＭＳ Ｐゴシック</vt:lpstr>
      <vt:lpstr>Algerian</vt:lpstr>
      <vt:lpstr>Arial</vt:lpstr>
      <vt:lpstr>Calibri</vt:lpstr>
      <vt:lpstr>Segoe UI</vt:lpstr>
      <vt:lpstr>Ferris</vt:lpstr>
      <vt:lpstr>Custom Design</vt:lpstr>
      <vt:lpstr>IDSA 2021 C. difficile Infection Guideline Update</vt:lpstr>
      <vt:lpstr>PowerPoint Presentation</vt:lpstr>
      <vt:lpstr>Learning Objectives</vt:lpstr>
      <vt:lpstr>C. difficile Infection Background</vt:lpstr>
      <vt:lpstr>Clostridioides difficile Infection</vt:lpstr>
      <vt:lpstr>2021 CDI Guideline Update</vt:lpstr>
      <vt:lpstr>Initial C. difficile Infection (CDI) Treatment</vt:lpstr>
      <vt:lpstr>Recurrent CDI (rCDI) Treatment</vt:lpstr>
      <vt:lpstr>Bezlotoxumab 2021 Guideline Recommendations </vt:lpstr>
      <vt:lpstr>Clinical Scenario</vt:lpstr>
      <vt:lpstr>Burning Questions</vt:lpstr>
      <vt:lpstr>Initial CDI Treatment: Fidaxomicin vs Vancomycin </vt:lpstr>
      <vt:lpstr>Fidaxomicin</vt:lpstr>
      <vt:lpstr>IDSA Guildeline Cited Studies Initial CDI: Fidaxomicin vs Vancomycin</vt:lpstr>
      <vt:lpstr>IDSA 2021 Guidelines Initial CDI: Fidaxomicin vs Vancomycin</vt:lpstr>
      <vt:lpstr>IDSA 2021 Guidelines Initial CDI: Fidaxomicin vs Vancomycin</vt:lpstr>
      <vt:lpstr>The New Studies</vt:lpstr>
      <vt:lpstr>EXTEND Trial</vt:lpstr>
      <vt:lpstr>EXTEND Trial</vt:lpstr>
      <vt:lpstr>EXTEND Trial Results</vt:lpstr>
      <vt:lpstr>EXTEND Summary</vt:lpstr>
      <vt:lpstr>The New Studies</vt:lpstr>
      <vt:lpstr>Initial CDI Treatment Literature</vt:lpstr>
      <vt:lpstr>Mikoma et al Methods</vt:lpstr>
      <vt:lpstr>Mikoma et al Results</vt:lpstr>
      <vt:lpstr>Mikoma et al Summary</vt:lpstr>
      <vt:lpstr>Fidaxomicin Vs Vancomycin Initial CDI Treatment</vt:lpstr>
      <vt:lpstr>Critiques of the IDSA’s Initial CDI Study Analysis</vt:lpstr>
      <vt:lpstr>Fidaxomicin Vs Vancomycin Initial CDI Treatment Cost Analysis</vt:lpstr>
      <vt:lpstr>Risk Factors for C. difficile Recurrence</vt:lpstr>
      <vt:lpstr>Initial C. difficile Treatment Summary</vt:lpstr>
      <vt:lpstr>Recurrent CDI Fidaxomicin vs Vancomycin</vt:lpstr>
      <vt:lpstr>rCDI Literature</vt:lpstr>
      <vt:lpstr>Fidaxomicin Vs Vancomycin rCDI Treatment</vt:lpstr>
      <vt:lpstr>Fidaxomicin Vs Vancomycin rCDI Treatment</vt:lpstr>
      <vt:lpstr>rCDI Literature</vt:lpstr>
      <vt:lpstr>Vancomycin or Fidaxomicin  Ultimate Conclusion</vt:lpstr>
      <vt:lpstr>Bezlotoxumab</vt:lpstr>
      <vt:lpstr>Bezlotoxumab</vt:lpstr>
      <vt:lpstr>Bezlotoxumab Literature Review</vt:lpstr>
      <vt:lpstr>MODIFY I and MODIFY II</vt:lpstr>
      <vt:lpstr>MODIFY I and II Results</vt:lpstr>
      <vt:lpstr>Bezlotoxumab Literature Review</vt:lpstr>
      <vt:lpstr>Gerding et al</vt:lpstr>
      <vt:lpstr>Gerding et al Methods</vt:lpstr>
      <vt:lpstr>Gerding et al Results</vt:lpstr>
      <vt:lpstr>Gerding et al Results</vt:lpstr>
      <vt:lpstr>Gerding et al Summary</vt:lpstr>
      <vt:lpstr>Is Bezlotoxumab Cost Effective?</vt:lpstr>
      <vt:lpstr>Chen et al  (Bezlotoxumab Cost Benefit Analysis)</vt:lpstr>
      <vt:lpstr>Chen et al  (Bezlotoxumab Cost Benefit Analysis)</vt:lpstr>
      <vt:lpstr>Chen et al Limitations  (Bezlotoxumab Cost Benefit Analysis)</vt:lpstr>
      <vt:lpstr>Chen et al Summary (Bezlotoxumab Cost Benefit Analysis)</vt:lpstr>
      <vt:lpstr>Bezlotoxumab 2021 Guideline Summary</vt:lpstr>
      <vt:lpstr>American College of Gastroenterology (ACG)</vt:lpstr>
      <vt:lpstr>2021 IDSA CDI Guidelines Summary</vt:lpstr>
      <vt:lpstr>IDSA 2021 C. difficile Infection Guideline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Tracking antibiotic use in the ambulatory setting</dc:title>
  <dc:creator>Benjamin A Pontefract</dc:creator>
  <cp:lastModifiedBy>Julie Schmidt</cp:lastModifiedBy>
  <cp:revision>225</cp:revision>
  <dcterms:created xsi:type="dcterms:W3CDTF">2021-02-26T15:59:31Z</dcterms:created>
  <dcterms:modified xsi:type="dcterms:W3CDTF">2022-05-06T18:00:05Z</dcterms:modified>
</cp:coreProperties>
</file>